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10.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3.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15.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16.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notesSlides/notesSlide17.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18.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notesSlides/notesSlide19.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20.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21.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22.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23.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notesSlides/notesSlide26.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notesSlides/notesSlide27.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notesSlides/notesSlide28.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notesSlides/notesSlide29.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notesSlides/notesSlide30.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notesSlides/notesSlide31.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notesSlides/notesSlide32.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notesSlides/notesSlide33.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notesSlides/notesSlide34.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notesSlides/notesSlide35.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notesSlides/notesSlide36.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notesSlides/notesSlide37.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notesSlides/notesSlide38.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notesSlides/notesSlide39.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notesSlides/notesSlide40.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notesSlides/notesSlide41.xml" ContentType="application/vnd.openxmlformats-officedocument.presentationml.notesSlide+xml"/>
  <Override PartName="/ppt/tags/tag69.xml" ContentType="application/vnd.openxmlformats-officedocument.presentationml.tags+xml"/>
  <Override PartName="/ppt/tags/tag70.xml" ContentType="application/vnd.openxmlformats-officedocument.presentationml.tags+xml"/>
  <Override PartName="/ppt/notesSlides/notesSlide42.xml" ContentType="application/vnd.openxmlformats-officedocument.presentationml.notesSlide+xml"/>
  <Override PartName="/ppt/tags/tag71.xml" ContentType="application/vnd.openxmlformats-officedocument.presentationml.tags+xml"/>
  <Override PartName="/ppt/tags/tag72.xml" ContentType="application/vnd.openxmlformats-officedocument.presentationml.tags+xml"/>
  <Override PartName="/ppt/notesSlides/notesSlide43.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notesSlides/notesSlide44.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notesSlides/notesSlide45.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notesSlides/notesSlide46.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notesSlides/notesSlide47.xml" ContentType="application/vnd.openxmlformats-officedocument.presentationml.notesSlide+xml"/>
  <Override PartName="/ppt/tags/tag81.xml" ContentType="application/vnd.openxmlformats-officedocument.presentationml.tags+xml"/>
  <Override PartName="/ppt/tags/tag82.xml" ContentType="application/vnd.openxmlformats-officedocument.presentationml.tags+xml"/>
  <Override PartName="/ppt/notesSlides/notesSlide48.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notesSlides/notesSlide49.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notesSlides/notesSlide50.xml" ContentType="application/vnd.openxmlformats-officedocument.presentationml.notesSlide+xml"/>
  <Override PartName="/ppt/tags/tag87.xml" ContentType="application/vnd.openxmlformats-officedocument.presentationml.tags+xml"/>
  <Override PartName="/ppt/tags/tag88.xml" ContentType="application/vnd.openxmlformats-officedocument.presentationml.tags+xml"/>
  <Override PartName="/ppt/notesSlides/notesSlide51.xml" ContentType="application/vnd.openxmlformats-officedocument.presentationml.notesSlide+xml"/>
  <Override PartName="/ppt/tags/tag89.xml" ContentType="application/vnd.openxmlformats-officedocument.presentationml.tags+xml"/>
  <Override PartName="/ppt/tags/tag90.xml" ContentType="application/vnd.openxmlformats-officedocument.presentationml.tags+xml"/>
  <Override PartName="/ppt/notesSlides/notesSlide52.xml" ContentType="application/vnd.openxmlformats-officedocument.presentationml.notesSlide+xml"/>
  <Override PartName="/ppt/tags/tag91.xml" ContentType="application/vnd.openxmlformats-officedocument.presentationml.tags+xml"/>
  <Override PartName="/ppt/tags/tag92.xml" ContentType="application/vnd.openxmlformats-officedocument.presentationml.tags+xml"/>
  <Override PartName="/ppt/notesSlides/notesSlide53.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notesSlides/notesSlide54.xml" ContentType="application/vnd.openxmlformats-officedocument.presentationml.notesSlide+xml"/>
  <Override PartName="/ppt/tags/tag95.xml" ContentType="application/vnd.openxmlformats-officedocument.presentationml.tags+xml"/>
  <Override PartName="/ppt/tags/tag96.xml" ContentType="application/vnd.openxmlformats-officedocument.presentationml.tags+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notesSlides/notesSlide57.xml" ContentType="application/vnd.openxmlformats-officedocument.presentationml.notesSlide+xml"/>
  <Override PartName="/ppt/tags/tag99.xml" ContentType="application/vnd.openxmlformats-officedocument.presentationml.tags+xml"/>
  <Override PartName="/ppt/tags/tag100.xml" ContentType="application/vnd.openxmlformats-officedocument.presentationml.tags+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tags/tag101.xml" ContentType="application/vnd.openxmlformats-officedocument.presentationml.tags+xml"/>
  <Override PartName="/ppt/tags/tag102.xml" ContentType="application/vnd.openxmlformats-officedocument.presentationml.tags+xml"/>
  <Override PartName="/ppt/notesSlides/notesSlide60.xml" ContentType="application/vnd.openxmlformats-officedocument.presentationml.notesSlide+xml"/>
  <Override PartName="/ppt/tags/tag103.xml" ContentType="application/vnd.openxmlformats-officedocument.presentationml.tags+xml"/>
  <Override PartName="/ppt/tags/tag104.xml" ContentType="application/vnd.openxmlformats-officedocument.presentationml.tags+xml"/>
  <Override PartName="/ppt/notesSlides/notesSlide61.xml" ContentType="application/vnd.openxmlformats-officedocument.presentationml.notesSlide+xml"/>
  <Override PartName="/ppt/tags/tag105.xml" ContentType="application/vnd.openxmlformats-officedocument.presentationml.tags+xml"/>
  <Override PartName="/ppt/tags/tag106.xml" ContentType="application/vnd.openxmlformats-officedocument.presentationml.tags+xml"/>
  <Override PartName="/ppt/notesSlides/notesSlide62.xml" ContentType="application/vnd.openxmlformats-officedocument.presentationml.notesSlide+xml"/>
  <Override PartName="/ppt/tags/tag107.xml" ContentType="application/vnd.openxmlformats-officedocument.presentationml.tags+xml"/>
  <Override PartName="/ppt/tags/tag108.xml" ContentType="application/vnd.openxmlformats-officedocument.presentationml.tags+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65"/>
  </p:notesMasterIdLst>
  <p:handoutMasterIdLst>
    <p:handoutMasterId r:id="rId66"/>
  </p:handoutMasterIdLst>
  <p:sldIdLst>
    <p:sldId id="259" r:id="rId2"/>
    <p:sldId id="282" r:id="rId3"/>
    <p:sldId id="261" r:id="rId4"/>
    <p:sldId id="281" r:id="rId5"/>
    <p:sldId id="284" r:id="rId6"/>
    <p:sldId id="283" r:id="rId7"/>
    <p:sldId id="299" r:id="rId8"/>
    <p:sldId id="302" r:id="rId9"/>
    <p:sldId id="276" r:id="rId10"/>
    <p:sldId id="288" r:id="rId11"/>
    <p:sldId id="267" r:id="rId12"/>
    <p:sldId id="286" r:id="rId13"/>
    <p:sldId id="291" r:id="rId14"/>
    <p:sldId id="295" r:id="rId15"/>
    <p:sldId id="322" r:id="rId16"/>
    <p:sldId id="296" r:id="rId17"/>
    <p:sldId id="289" r:id="rId18"/>
    <p:sldId id="293" r:id="rId19"/>
    <p:sldId id="292" r:id="rId20"/>
    <p:sldId id="287" r:id="rId21"/>
    <p:sldId id="297" r:id="rId22"/>
    <p:sldId id="301" r:id="rId23"/>
    <p:sldId id="298" r:id="rId24"/>
    <p:sldId id="300" r:id="rId25"/>
    <p:sldId id="303" r:id="rId26"/>
    <p:sldId id="318" r:id="rId27"/>
    <p:sldId id="311" r:id="rId28"/>
    <p:sldId id="323" r:id="rId29"/>
    <p:sldId id="331" r:id="rId30"/>
    <p:sldId id="336" r:id="rId31"/>
    <p:sldId id="337" r:id="rId32"/>
    <p:sldId id="333" r:id="rId33"/>
    <p:sldId id="316" r:id="rId34"/>
    <p:sldId id="304" r:id="rId35"/>
    <p:sldId id="312" r:id="rId36"/>
    <p:sldId id="315" r:id="rId37"/>
    <p:sldId id="314" r:id="rId38"/>
    <p:sldId id="290" r:id="rId39"/>
    <p:sldId id="313" r:id="rId40"/>
    <p:sldId id="321" r:id="rId41"/>
    <p:sldId id="306" r:id="rId42"/>
    <p:sldId id="307" r:id="rId43"/>
    <p:sldId id="309" r:id="rId44"/>
    <p:sldId id="308" r:id="rId45"/>
    <p:sldId id="310" r:id="rId46"/>
    <p:sldId id="319" r:id="rId47"/>
    <p:sldId id="320" r:id="rId48"/>
    <p:sldId id="326" r:id="rId49"/>
    <p:sldId id="325" r:id="rId50"/>
    <p:sldId id="327" r:id="rId51"/>
    <p:sldId id="328" r:id="rId52"/>
    <p:sldId id="268" r:id="rId53"/>
    <p:sldId id="329" r:id="rId54"/>
    <p:sldId id="324" r:id="rId55"/>
    <p:sldId id="294" r:id="rId56"/>
    <p:sldId id="305" r:id="rId57"/>
    <p:sldId id="274" r:id="rId58"/>
    <p:sldId id="338" r:id="rId59"/>
    <p:sldId id="332" r:id="rId60"/>
    <p:sldId id="277" r:id="rId61"/>
    <p:sldId id="335" r:id="rId62"/>
    <p:sldId id="334" r:id="rId63"/>
    <p:sldId id="330" r:id="rId6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79CC93D-E52E-4D84-901B-11D7331DD495}">
          <p14:sldIdLst>
            <p14:sldId id="259"/>
          </p14:sldIdLst>
        </p14:section>
        <p14:section name="Overview and Objectives" id="{ABA716BF-3A5C-4ADB-94C9-CFEF84EBA240}">
          <p14:sldIdLst>
            <p14:sldId id="282"/>
            <p14:sldId id="261"/>
            <p14:sldId id="281"/>
            <p14:sldId id="284"/>
            <p14:sldId id="283"/>
            <p14:sldId id="299"/>
            <p14:sldId id="302"/>
            <p14:sldId id="276"/>
            <p14:sldId id="288"/>
            <p14:sldId id="267"/>
            <p14:sldId id="286"/>
            <p14:sldId id="291"/>
            <p14:sldId id="295"/>
            <p14:sldId id="322"/>
            <p14:sldId id="296"/>
            <p14:sldId id="289"/>
            <p14:sldId id="293"/>
            <p14:sldId id="292"/>
            <p14:sldId id="287"/>
            <p14:sldId id="297"/>
            <p14:sldId id="301"/>
            <p14:sldId id="298"/>
            <p14:sldId id="300"/>
            <p14:sldId id="303"/>
            <p14:sldId id="318"/>
            <p14:sldId id="311"/>
            <p14:sldId id="323"/>
            <p14:sldId id="331"/>
            <p14:sldId id="336"/>
            <p14:sldId id="337"/>
            <p14:sldId id="333"/>
            <p14:sldId id="316"/>
            <p14:sldId id="304"/>
            <p14:sldId id="312"/>
            <p14:sldId id="315"/>
            <p14:sldId id="314"/>
            <p14:sldId id="290"/>
            <p14:sldId id="313"/>
            <p14:sldId id="321"/>
            <p14:sldId id="306"/>
            <p14:sldId id="307"/>
            <p14:sldId id="309"/>
            <p14:sldId id="308"/>
            <p14:sldId id="310"/>
            <p14:sldId id="319"/>
            <p14:sldId id="320"/>
            <p14:sldId id="326"/>
            <p14:sldId id="325"/>
            <p14:sldId id="327"/>
            <p14:sldId id="328"/>
            <p14:sldId id="268"/>
            <p14:sldId id="329"/>
            <p14:sldId id="324"/>
            <p14:sldId id="294"/>
            <p14:sldId id="305"/>
          </p14:sldIdLst>
        </p14:section>
        <p14:section name="Topic 1" id="{6D9936A3-3945-4757-BC8B-B5C252D8E036}">
          <p14:sldIdLst/>
        </p14:section>
        <p14:section name="Sample Slides for Visuals" id="{BAB3A466-96C9-4230-9978-795378D75699}">
          <p14:sldIdLst/>
        </p14:section>
        <p14:section name="Case Study" id="{8C0305C9-B152-4FBA-A789-FE1976D53990}">
          <p14:sldIdLst>
            <p14:sldId id="274"/>
            <p14:sldId id="338"/>
            <p14:sldId id="332"/>
          </p14:sldIdLst>
        </p14:section>
        <p14:section name="Conclusion and Summary" id="{790CEF5B-569A-4C2F-BED5-750B08C0E5AD}">
          <p14:sldIdLst>
            <p14:sldId id="277"/>
            <p14:sldId id="335"/>
            <p14:sldId id="334"/>
            <p14:sldId id="330"/>
          </p14:sldIdLst>
        </p14:section>
        <p14:section name="Appendix" id="{3F78B471-41DA-46F2-A8E4-97E471896AB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9ED6"/>
    <a:srgbClr val="003300"/>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74" autoAdjust="0"/>
    <p:restoredTop sz="95151" autoAdjust="0"/>
  </p:normalViewPr>
  <p:slideViewPr>
    <p:cSldViewPr>
      <p:cViewPr varScale="1">
        <p:scale>
          <a:sx n="82" d="100"/>
          <a:sy n="82" d="100"/>
        </p:scale>
        <p:origin x="2597" y="-1824"/>
      </p:cViewPr>
      <p:guideLst>
        <p:guide orient="horz" pos="2160"/>
        <p:guide pos="2880"/>
      </p:guideLst>
    </p:cSldViewPr>
  </p:slideViewPr>
  <p:notesTextViewPr>
    <p:cViewPr>
      <p:scale>
        <a:sx n="100" d="100"/>
        <a:sy n="100" d="100"/>
      </p:scale>
      <p:origin x="0" y="0"/>
    </p:cViewPr>
  </p:notesTextViewPr>
  <p:sorterViewPr>
    <p:cViewPr>
      <p:scale>
        <a:sx n="154" d="100"/>
        <a:sy n="154" d="100"/>
      </p:scale>
      <p:origin x="0" y="0"/>
    </p:cViewPr>
  </p:sorterViewPr>
  <p:notesViewPr>
    <p:cSldViewPr>
      <p:cViewPr varScale="1">
        <p:scale>
          <a:sx n="83" d="100"/>
          <a:sy n="83" d="100"/>
        </p:scale>
        <p:origin x="-314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83FDC75-7F73-4A4A-A77C-09AADF00E0EA}" type="datetimeFigureOut">
              <a:rPr lang="en-US" smtClean="0"/>
              <a:pPr/>
              <a:t>4/9/2021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59226BF-1F13-42D3-80DC-373E7ADD1EBC}" type="slidenum">
              <a:rPr lang="en-US" smtClean="0"/>
              <a:pPr/>
              <a:t>‹#›</a:t>
            </a:fld>
            <a:endParaRPr lang="en-US" dirty="0"/>
          </a:p>
        </p:txBody>
      </p:sp>
    </p:spTree>
    <p:extLst>
      <p:ext uri="{BB962C8B-B14F-4D97-AF65-F5344CB8AC3E}">
        <p14:creationId xmlns:p14="http://schemas.microsoft.com/office/powerpoint/2010/main" val="190383154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jpeg>
</file>

<file path=ppt/media/image111.png>
</file>

<file path=ppt/media/image112.png>
</file>

<file path=ppt/media/image113.jpeg>
</file>

<file path=ppt/media/image114.jpeg>
</file>

<file path=ppt/media/image115.png>
</file>

<file path=ppt/media/image116.png>
</file>

<file path=ppt/media/image117.png>
</file>

<file path=ppt/media/image118.png>
</file>

<file path=ppt/media/image119.png>
</file>

<file path=ppt/media/image12.jpeg>
</file>

<file path=ppt/media/image120.png>
</file>

<file path=ppt/media/image121.jpeg>
</file>

<file path=ppt/media/image12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gif>
</file>

<file path=ppt/media/image22.gif>
</file>

<file path=ppt/media/image23.gif>
</file>

<file path=ppt/media/image24.png>
</file>

<file path=ppt/media/image25.jpeg>
</file>

<file path=ppt/media/image26.png>
</file>

<file path=ppt/media/image27.jpeg>
</file>

<file path=ppt/media/image28.jpeg>
</file>

<file path=ppt/media/image29.jpeg>
</file>

<file path=ppt/media/image3.png>
</file>

<file path=ppt/media/image30.png>
</file>

<file path=ppt/media/image31.png>
</file>

<file path=ppt/media/image32.png>
</file>

<file path=ppt/media/image33.jpeg>
</file>

<file path=ppt/media/image34.jpeg>
</file>

<file path=ppt/media/image35.jpeg>
</file>

<file path=ppt/media/image37.png>
</file>

<file path=ppt/media/image38.jpeg>
</file>

<file path=ppt/media/image39.jpe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jpeg>
</file>

<file path=ppt/media/image56.png>
</file>

<file path=ppt/media/image57.png>
</file>

<file path=ppt/media/image58.png>
</file>

<file path=ppt/media/image59.png>
</file>

<file path=ppt/media/image6.png>
</file>

<file path=ppt/media/image60.jpeg>
</file>

<file path=ppt/media/image61.jpeg>
</file>

<file path=ppt/media/image62.jpeg>
</file>

<file path=ppt/media/image63.jpe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AEF76B-3757-4A0B-AF93-28494465C1DD}" type="datetimeFigureOut">
              <a:rPr lang="en-US" smtClean="0"/>
              <a:pPr/>
              <a:t>4/9/2021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693FD4-8F83-4EF7-AC3F-0DC0388986B0}" type="slidenum">
              <a:rPr lang="en-US" smtClean="0"/>
              <a:pPr/>
              <a:t>‹#›</a:t>
            </a:fld>
            <a:endParaRPr lang="en-US" dirty="0"/>
          </a:p>
        </p:txBody>
      </p:sp>
    </p:spTree>
    <p:extLst>
      <p:ext uri="{BB962C8B-B14F-4D97-AF65-F5344CB8AC3E}">
        <p14:creationId xmlns:p14="http://schemas.microsoft.com/office/powerpoint/2010/main" val="2324732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This template can be used as a starter file for presenting training materials in a group setting.</a:t>
            </a:r>
          </a:p>
          <a:p>
            <a:endParaRPr lang="en-US" dirty="0"/>
          </a:p>
          <a:p>
            <a:pPr lvl="0"/>
            <a:r>
              <a:rPr lang="en-US" sz="1200" b="1" dirty="0"/>
              <a:t>Sections</a:t>
            </a:r>
            <a:endParaRPr lang="en-US" sz="1200" b="0" dirty="0"/>
          </a:p>
          <a:p>
            <a:pPr lvl="0"/>
            <a:r>
              <a:rPr lang="en-US" sz="1200" b="0" dirty="0"/>
              <a:t>Right-click on a slide to add sections.</a:t>
            </a:r>
            <a:r>
              <a:rPr lang="en-US" sz="1200" b="0" baseline="0" dirty="0"/>
              <a:t> Sections can help to organize your slides or facilitate collaboration between multiple authors.</a:t>
            </a:r>
            <a:endParaRPr lang="en-US" sz="1200" b="0" dirty="0"/>
          </a:p>
          <a:p>
            <a:pPr lvl="0"/>
            <a:endParaRPr lang="en-US" sz="1200" b="1" dirty="0"/>
          </a:p>
          <a:p>
            <a:pPr lvl="0"/>
            <a:r>
              <a:rPr lang="en-US" sz="1200" b="1" dirty="0"/>
              <a:t>Notes</a:t>
            </a:r>
          </a:p>
          <a:p>
            <a:pPr lvl="0"/>
            <a:r>
              <a:rPr lang="en-US" sz="1200" dirty="0"/>
              <a:t>Use the Notes section for delivery notes or to provide additional details for the audience.</a:t>
            </a:r>
            <a:r>
              <a:rPr lang="en-US" sz="1200" baseline="0" dirty="0"/>
              <a:t> View these notes in Presentation View during your presentation. </a:t>
            </a:r>
          </a:p>
          <a:p>
            <a:pPr lvl="0">
              <a:buFontTx/>
              <a:buNone/>
            </a:pPr>
            <a:r>
              <a:rPr lang="en-US" sz="1200" dirty="0"/>
              <a:t>Keep in mind the font size (important for accessibility, visibility, videotaping, and online production)</a:t>
            </a:r>
          </a:p>
          <a:p>
            <a:pPr lvl="0"/>
            <a:endParaRPr lang="en-US" sz="1200" dirty="0"/>
          </a:p>
          <a:p>
            <a:pPr lvl="0">
              <a:buFontTx/>
              <a:buNone/>
            </a:pPr>
            <a:r>
              <a:rPr lang="en-US" sz="1200" b="1" dirty="0"/>
              <a:t>Coordinated colors </a:t>
            </a:r>
          </a:p>
          <a:p>
            <a:pPr lvl="0">
              <a:buFontTx/>
              <a:buNone/>
            </a:pPr>
            <a:r>
              <a:rPr lang="en-US" sz="1200" dirty="0"/>
              <a:t>Pay particular attention to the graphs, charts, and text boxes.</a:t>
            </a:r>
            <a:r>
              <a:rPr lang="en-US" sz="1200" baseline="0" dirty="0"/>
              <a:t> </a:t>
            </a:r>
            <a:endParaRPr lang="en-US" sz="1200" dirty="0"/>
          </a:p>
          <a:p>
            <a:pPr lvl="0"/>
            <a:r>
              <a:rPr lang="en-US" sz="1200" dirty="0"/>
              <a:t>Consider that attendees will print in black and white or </a:t>
            </a:r>
            <a:r>
              <a:rPr lang="en-US" sz="1200" dirty="0" err="1"/>
              <a:t>grayscale</a:t>
            </a:r>
            <a:r>
              <a:rPr lang="en-US" sz="1200" dirty="0"/>
              <a:t>. Run a test print to make sure your colors work when printed in pure black and white and </a:t>
            </a:r>
            <a:r>
              <a:rPr lang="en-US" sz="1200" dirty="0" err="1"/>
              <a:t>grayscale</a:t>
            </a:r>
            <a:r>
              <a:rPr lang="en-US" sz="1200" dirty="0"/>
              <a:t>.</a:t>
            </a:r>
          </a:p>
          <a:p>
            <a:pPr lvl="0">
              <a:buFontTx/>
              <a:buNone/>
            </a:pPr>
            <a:endParaRPr lang="en-US" sz="1200" dirty="0"/>
          </a:p>
          <a:p>
            <a:pPr lvl="0">
              <a:buFontTx/>
              <a:buNone/>
            </a:pPr>
            <a:r>
              <a:rPr lang="en-US" sz="1200" b="1" dirty="0"/>
              <a:t>Graphics, tables, and graphs</a:t>
            </a:r>
          </a:p>
          <a:p>
            <a:pPr lvl="0"/>
            <a:r>
              <a:rPr lang="en-US" sz="1200" dirty="0"/>
              <a:t>Keep it simple: If possible, use consistent, non-distracting styles and colors.</a:t>
            </a:r>
          </a:p>
          <a:p>
            <a:pPr lvl="0"/>
            <a:r>
              <a:rPr lang="en-US" sz="1200" dirty="0"/>
              <a:t>Label all graphs and tables.</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Use a section header for each of the topics, so there is a clear transition to the audience. </a:t>
            </a:r>
          </a:p>
          <a:p>
            <a:endParaRPr lang="en-US" dirty="0"/>
          </a:p>
        </p:txBody>
      </p:sp>
      <p:sp>
        <p:nvSpPr>
          <p:cNvPr id="4" name="Slide Number Placeholder 3"/>
          <p:cNvSpPr>
            <a:spLocks noGrp="1"/>
          </p:cNvSpPr>
          <p:nvPr>
            <p:ph type="sldNum" sz="quarter" idx="10"/>
          </p:nvPr>
        </p:nvSpPr>
        <p:spPr/>
        <p:txBody>
          <a:bodyPr/>
          <a:lstStyle/>
          <a:p>
            <a:fld id="{75693FD4-8F83-4EF7-AC3F-0DC0388986B0}" type="slidenum">
              <a:rPr lang="en-US" smtClean="0"/>
              <a:pPr/>
              <a:t>12</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693FD4-8F83-4EF7-AC3F-0DC0388986B0}"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What</a:t>
            </a:r>
            <a:r>
              <a:rPr lang="en-US" b="0" baseline="0" dirty="0"/>
              <a:t> will the audience be able to do after this training is complete?</a:t>
            </a:r>
            <a:r>
              <a:rPr lang="en-US" dirty="0"/>
              <a:t> Briefly describe each objective how the audience</a:t>
            </a:r>
            <a:r>
              <a:rPr lang="en-US" baseline="0" dirty="0"/>
              <a:t> </a:t>
            </a:r>
            <a:r>
              <a:rPr lang="en-US" dirty="0"/>
              <a:t>will benefit from this</a:t>
            </a:r>
            <a:r>
              <a:rPr lang="en-US" baseline="0" dirty="0"/>
              <a:t> presentation.</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693FD4-8F83-4EF7-AC3F-0DC0388986B0}" type="slidenum">
              <a:rPr lang="en-US" smtClean="0"/>
              <a:pPr/>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brief. Make your text as brief as possible to maintain a larger font size.</a:t>
            </a:r>
          </a:p>
          <a:p>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a:t>
            </a:r>
            <a:r>
              <a:rPr lang="en-US" baseline="0" dirty="0"/>
              <a:t> outcomes of the case study or class simulation.</a:t>
            </a:r>
          </a:p>
          <a:p>
            <a:r>
              <a:rPr lang="en-US" baseline="0" dirty="0"/>
              <a:t>Cover best practices. </a:t>
            </a:r>
            <a:endParaRPr lang="en-US" dirty="0"/>
          </a:p>
        </p:txBody>
      </p:sp>
      <p:sp>
        <p:nvSpPr>
          <p:cNvPr id="4" name="Slide Number Placeholder 3"/>
          <p:cNvSpPr>
            <a:spLocks noGrp="1"/>
          </p:cNvSpPr>
          <p:nvPr>
            <p:ph type="sldNum" sz="quarter" idx="10"/>
          </p:nvPr>
        </p:nvSpPr>
        <p:spPr/>
        <p:txBody>
          <a:bodyPr/>
          <a:lstStyle/>
          <a:p>
            <a:fld id="{75693FD4-8F83-4EF7-AC3F-0DC0388986B0}" type="slidenum">
              <a:rPr lang="en-US" smtClean="0"/>
              <a:pPr/>
              <a:t>29</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a:t>
            </a:r>
            <a:r>
              <a:rPr lang="en-US" baseline="0" dirty="0"/>
              <a:t> outcomes of the case study or class simulation.</a:t>
            </a:r>
          </a:p>
          <a:p>
            <a:r>
              <a:rPr lang="en-US" baseline="0" dirty="0"/>
              <a:t>Cover best practices. </a:t>
            </a:r>
            <a:endParaRPr lang="en-US" dirty="0"/>
          </a:p>
        </p:txBody>
      </p:sp>
      <p:sp>
        <p:nvSpPr>
          <p:cNvPr id="4" name="Slide Number Placeholder 3"/>
          <p:cNvSpPr>
            <a:spLocks noGrp="1"/>
          </p:cNvSpPr>
          <p:nvPr>
            <p:ph type="sldNum" sz="quarter" idx="10"/>
          </p:nvPr>
        </p:nvSpPr>
        <p:spPr/>
        <p:txBody>
          <a:bodyPr/>
          <a:lstStyle/>
          <a:p>
            <a:fld id="{75693FD4-8F83-4EF7-AC3F-0DC0388986B0}" type="slidenum">
              <a:rPr lang="en-US" smtClean="0"/>
              <a:pPr/>
              <a:t>30</a:t>
            </a:fld>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a:t>
            </a:r>
            <a:r>
              <a:rPr lang="en-US" baseline="0" dirty="0"/>
              <a:t> outcomes of the case study or class simulation.</a:t>
            </a:r>
          </a:p>
          <a:p>
            <a:r>
              <a:rPr lang="en-US" baseline="0" dirty="0"/>
              <a:t>Cover best practices. </a:t>
            </a:r>
            <a:endParaRPr lang="en-US" dirty="0"/>
          </a:p>
        </p:txBody>
      </p:sp>
      <p:sp>
        <p:nvSpPr>
          <p:cNvPr id="4" name="Slide Number Placeholder 3"/>
          <p:cNvSpPr>
            <a:spLocks noGrp="1"/>
          </p:cNvSpPr>
          <p:nvPr>
            <p:ph type="sldNum" sz="quarter" idx="10"/>
          </p:nvPr>
        </p:nvSpPr>
        <p:spPr/>
        <p:txBody>
          <a:bodyPr/>
          <a:lstStyle/>
          <a:p>
            <a:fld id="{75693FD4-8F83-4EF7-AC3F-0DC0388986B0}" type="slidenum">
              <a:rPr lang="en-US" smtClean="0"/>
              <a:pPr/>
              <a:t>31</a:t>
            </a:fld>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brief. Make your text as brief as possible to maintain a larger font size.</a:t>
            </a:r>
          </a:p>
          <a:p>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32</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brief. Make your text as brief as possible to maintain a larger font size.</a:t>
            </a:r>
          </a:p>
          <a:p>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33</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34</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brief. Make your text as brief as possible to maintain a larger font size.</a:t>
            </a:r>
          </a:p>
          <a:p>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35</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36</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37</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38</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39</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This is another option</a:t>
            </a:r>
            <a:r>
              <a:rPr lang="en-US" sz="1200" baseline="0" dirty="0"/>
              <a:t> for an Overview slides using transitions.</a:t>
            </a:r>
            <a:endParaRPr lang="en-US" sz="1200" dirty="0"/>
          </a:p>
          <a:p>
            <a:endParaRPr lang="en-US" dirty="0"/>
          </a:p>
        </p:txBody>
      </p:sp>
      <p:sp>
        <p:nvSpPr>
          <p:cNvPr id="4" name="Slide Number Placeholder 3"/>
          <p:cNvSpPr>
            <a:spLocks noGrp="1"/>
          </p:cNvSpPr>
          <p:nvPr>
            <p:ph type="sldNum" sz="quarter" idx="10"/>
          </p:nvPr>
        </p:nvSpPr>
        <p:spPr/>
        <p:txBody>
          <a:bodyPr/>
          <a:lstStyle/>
          <a:p>
            <a:fld id="{75693FD4-8F83-4EF7-AC3F-0DC0388986B0}" type="slidenum">
              <a:rPr lang="en-US" smtClean="0"/>
              <a:pPr/>
              <a:t>4</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40</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41</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42</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43</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44</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45</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46</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47</a:t>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48</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49</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693FD4-8F83-4EF7-AC3F-0DC0388986B0}" type="slidenum">
              <a:rPr lang="en-US" smtClean="0"/>
              <a:pPr/>
              <a:t>5</a:t>
            </a:fld>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50</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51</a:t>
            </a:fld>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brief. Make your text as brief as possible to maintain a larger font size.</a:t>
            </a:r>
          </a:p>
          <a:p>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52</a:t>
            </a:fld>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brief. Make your text as brief as possible to maintain a larger font size.</a:t>
            </a:r>
          </a:p>
          <a:p>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53</a:t>
            </a:fld>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brief. Make your text as brief as possible to maintain a larger font size.</a:t>
            </a:r>
          </a:p>
          <a:p>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54</a:t>
            </a:fld>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slides to each topic section as necessary, including slides with tables, graphs, and images. </a:t>
            </a:r>
          </a:p>
          <a:p>
            <a:r>
              <a:rPr lang="en-US" dirty="0"/>
              <a:t>See next section for sample</a:t>
            </a:r>
            <a:r>
              <a:rPr lang="en-US" baseline="0" dirty="0"/>
              <a:t> </a:t>
            </a:r>
            <a:r>
              <a:rPr lang="en-US" dirty="0"/>
              <a:t>table,</a:t>
            </a:r>
            <a:r>
              <a:rPr lang="en-US" baseline="0" dirty="0"/>
              <a:t> graph, image, and video layouts. </a:t>
            </a: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55</a:t>
            </a:fld>
            <a:endParaRPr 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693FD4-8F83-4EF7-AC3F-0DC0388986B0}" type="slidenum">
              <a:rPr lang="en-US" smtClean="0"/>
              <a:pPr/>
              <a:t>56</a:t>
            </a:fld>
            <a:endParaRPr 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a:t>
            </a:r>
            <a:r>
              <a:rPr lang="en-US" baseline="0" dirty="0"/>
              <a:t> outcomes of the case study or class simulation.</a:t>
            </a:r>
          </a:p>
          <a:p>
            <a:r>
              <a:rPr lang="en-US" baseline="0" dirty="0"/>
              <a:t>Cover best practices. </a:t>
            </a:r>
            <a:endParaRPr lang="en-US" dirty="0"/>
          </a:p>
        </p:txBody>
      </p:sp>
      <p:sp>
        <p:nvSpPr>
          <p:cNvPr id="4" name="Slide Number Placeholder 3"/>
          <p:cNvSpPr>
            <a:spLocks noGrp="1"/>
          </p:cNvSpPr>
          <p:nvPr>
            <p:ph type="sldNum" sz="quarter" idx="10"/>
          </p:nvPr>
        </p:nvSpPr>
        <p:spPr/>
        <p:txBody>
          <a:bodyPr/>
          <a:lstStyle/>
          <a:p>
            <a:fld id="{75693FD4-8F83-4EF7-AC3F-0DC0388986B0}" type="slidenum">
              <a:rPr lang="en-US" smtClean="0"/>
              <a:pPr/>
              <a:t>57</a:t>
            </a:fld>
            <a:endParaRPr lang="en-US"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a:t>
            </a:r>
            <a:r>
              <a:rPr lang="en-US" baseline="0" dirty="0"/>
              <a:t> outcomes of the case study or class simulation.</a:t>
            </a:r>
          </a:p>
          <a:p>
            <a:r>
              <a:rPr lang="en-US" baseline="0" dirty="0"/>
              <a:t>Cover best practices. </a:t>
            </a:r>
            <a:endParaRPr lang="en-US" dirty="0"/>
          </a:p>
        </p:txBody>
      </p:sp>
      <p:sp>
        <p:nvSpPr>
          <p:cNvPr id="4" name="Slide Number Placeholder 3"/>
          <p:cNvSpPr>
            <a:spLocks noGrp="1"/>
          </p:cNvSpPr>
          <p:nvPr>
            <p:ph type="sldNum" sz="quarter" idx="10"/>
          </p:nvPr>
        </p:nvSpPr>
        <p:spPr/>
        <p:txBody>
          <a:bodyPr/>
          <a:lstStyle/>
          <a:p>
            <a:fld id="{75693FD4-8F83-4EF7-AC3F-0DC0388986B0}" type="slidenum">
              <a:rPr lang="en-US" smtClean="0"/>
              <a:pPr/>
              <a:t>58</a:t>
            </a:fld>
            <a:endParaRPr lang="en-US" dirty="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693FD4-8F83-4EF7-AC3F-0DC0388986B0}" type="slidenum">
              <a:rPr lang="en-US" smtClean="0"/>
              <a:pPr/>
              <a:t>59</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693FD4-8F83-4EF7-AC3F-0DC0388986B0}" type="slidenum">
              <a:rPr lang="en-US" smtClean="0"/>
              <a:pPr/>
              <a:t>6</a:t>
            </a:fld>
            <a:endParaRPr 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3"/>
          <p:cNvSpPr>
            <a:spLocks noGrp="1" noChangeArrowheads="1"/>
          </p:cNvSpPr>
          <p:nvPr>
            <p:ph type="hdr" sz="quarter"/>
          </p:nvPr>
        </p:nvSpPr>
        <p:spPr>
          <a:noFill/>
        </p:spPr>
        <p:txBody>
          <a:bodyPr/>
          <a:lstStyle/>
          <a:p>
            <a:r>
              <a:rPr lang="en-US" dirty="0"/>
              <a:t>Microsoft </a:t>
            </a:r>
            <a:r>
              <a:rPr lang="en-US" b="1" dirty="0"/>
              <a:t>Engineering Excellence</a:t>
            </a:r>
            <a:endParaRPr lang="en-US" dirty="0"/>
          </a:p>
        </p:txBody>
      </p:sp>
      <p:sp>
        <p:nvSpPr>
          <p:cNvPr id="41987" name="Rectangle 25"/>
          <p:cNvSpPr>
            <a:spLocks noGrp="1" noChangeArrowheads="1"/>
          </p:cNvSpPr>
          <p:nvPr>
            <p:ph type="ftr" sz="quarter" idx="4"/>
          </p:nvPr>
        </p:nvSpPr>
        <p:spPr>
          <a:noFill/>
        </p:spPr>
        <p:txBody>
          <a:bodyPr/>
          <a:lstStyle/>
          <a:p>
            <a:r>
              <a:rPr lang="en-US" dirty="0"/>
              <a:t>Microsoft Confidential</a:t>
            </a:r>
          </a:p>
        </p:txBody>
      </p:sp>
      <p:sp>
        <p:nvSpPr>
          <p:cNvPr id="41988" name="Rectangle 26"/>
          <p:cNvSpPr>
            <a:spLocks noGrp="1" noChangeArrowheads="1"/>
          </p:cNvSpPr>
          <p:nvPr>
            <p:ph type="sldNum" sz="quarter" idx="5"/>
          </p:nvPr>
        </p:nvSpPr>
        <p:spPr>
          <a:noFill/>
        </p:spPr>
        <p:txBody>
          <a:bodyPr/>
          <a:lstStyle/>
          <a:p>
            <a:fld id="{B2B44A5F-6CE4-493C-A0D7-6834FF76660C}" type="slidenum">
              <a:rPr lang="en-US" smtClean="0"/>
              <a:pPr/>
              <a:t>60</a:t>
            </a:fld>
            <a:endParaRPr lang="en-US" dirty="0"/>
          </a:p>
        </p:txBody>
      </p:sp>
      <p:sp>
        <p:nvSpPr>
          <p:cNvPr id="41989" name="Rectangle 2"/>
          <p:cNvSpPr>
            <a:spLocks noGrp="1" noRot="1" noChangeAspect="1" noChangeArrowheads="1" noTextEdit="1"/>
          </p:cNvSpPr>
          <p:nvPr>
            <p:ph type="sldImg"/>
          </p:nvPr>
        </p:nvSpPr>
        <p:spPr>
          <a:xfrm>
            <a:off x="1143000" y="450850"/>
            <a:ext cx="4572000" cy="3429000"/>
          </a:xfrm>
          <a:ln/>
        </p:spPr>
      </p:sp>
      <p:sp>
        <p:nvSpPr>
          <p:cNvPr id="41990" name="Rectangle 3"/>
          <p:cNvSpPr>
            <a:spLocks noGrp="1" noChangeArrowheads="1"/>
          </p:cNvSpPr>
          <p:nvPr>
            <p:ph type="body" idx="1"/>
          </p:nvPr>
        </p:nvSpPr>
        <p:spPr>
          <a:xfrm>
            <a:off x="307492" y="4130104"/>
            <a:ext cx="6261652" cy="4554823"/>
          </a:xfrm>
          <a:noFill/>
          <a:ln/>
        </p:spPr>
        <p:txBody>
          <a:bodyPr/>
          <a:lstStyle/>
          <a:p>
            <a:pPr>
              <a:buFontTx/>
              <a:buNone/>
            </a:pPr>
            <a:endParaRPr lang="en-US"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a:t>
            </a:r>
            <a:r>
              <a:rPr lang="en-US" baseline="0" dirty="0"/>
              <a:t> outcomes of the case study or class simulation.</a:t>
            </a:r>
          </a:p>
          <a:p>
            <a:r>
              <a:rPr lang="en-US" baseline="0" dirty="0"/>
              <a:t>Cover best practices. </a:t>
            </a:r>
            <a:endParaRPr lang="en-US" dirty="0"/>
          </a:p>
        </p:txBody>
      </p:sp>
      <p:sp>
        <p:nvSpPr>
          <p:cNvPr id="4" name="Slide Number Placeholder 3"/>
          <p:cNvSpPr>
            <a:spLocks noGrp="1"/>
          </p:cNvSpPr>
          <p:nvPr>
            <p:ph type="sldNum" sz="quarter" idx="10"/>
          </p:nvPr>
        </p:nvSpPr>
        <p:spPr/>
        <p:txBody>
          <a:bodyPr/>
          <a:lstStyle/>
          <a:p>
            <a:fld id="{75693FD4-8F83-4EF7-AC3F-0DC0388986B0}" type="slidenum">
              <a:rPr lang="en-US" smtClean="0"/>
              <a:pPr/>
              <a:t>61</a:t>
            </a:fld>
            <a:endParaRPr lang="en-US" dirty="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a:t>
            </a:r>
            <a:r>
              <a:rPr lang="en-US" baseline="0" dirty="0"/>
              <a:t> outcomes of the case study or class simulation.</a:t>
            </a:r>
          </a:p>
          <a:p>
            <a:r>
              <a:rPr lang="en-US" baseline="0" dirty="0"/>
              <a:t>Cover best practices. </a:t>
            </a:r>
            <a:endParaRPr lang="en-US" dirty="0"/>
          </a:p>
        </p:txBody>
      </p:sp>
      <p:sp>
        <p:nvSpPr>
          <p:cNvPr id="4" name="Slide Number Placeholder 3"/>
          <p:cNvSpPr>
            <a:spLocks noGrp="1"/>
          </p:cNvSpPr>
          <p:nvPr>
            <p:ph type="sldNum" sz="quarter" idx="10"/>
          </p:nvPr>
        </p:nvSpPr>
        <p:spPr/>
        <p:txBody>
          <a:bodyPr/>
          <a:lstStyle/>
          <a:p>
            <a:fld id="{75693FD4-8F83-4EF7-AC3F-0DC0388986B0}" type="slidenum">
              <a:rPr lang="en-US" smtClean="0"/>
              <a:pPr/>
              <a:t>62</a:t>
            </a:fld>
            <a:endParaRPr lang="en-US" dirty="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3"/>
          <p:cNvSpPr>
            <a:spLocks noGrp="1" noChangeArrowheads="1"/>
          </p:cNvSpPr>
          <p:nvPr>
            <p:ph type="hdr" sz="quarter"/>
          </p:nvPr>
        </p:nvSpPr>
        <p:spPr>
          <a:noFill/>
        </p:spPr>
        <p:txBody>
          <a:bodyPr/>
          <a:lstStyle/>
          <a:p>
            <a:r>
              <a:rPr lang="en-US" dirty="0"/>
              <a:t>Microsoft </a:t>
            </a:r>
            <a:r>
              <a:rPr lang="en-US" b="1" dirty="0"/>
              <a:t>Engineering Excellence</a:t>
            </a:r>
            <a:endParaRPr lang="en-US" dirty="0"/>
          </a:p>
        </p:txBody>
      </p:sp>
      <p:sp>
        <p:nvSpPr>
          <p:cNvPr id="41987" name="Rectangle 25"/>
          <p:cNvSpPr>
            <a:spLocks noGrp="1" noChangeArrowheads="1"/>
          </p:cNvSpPr>
          <p:nvPr>
            <p:ph type="ftr" sz="quarter" idx="4"/>
          </p:nvPr>
        </p:nvSpPr>
        <p:spPr>
          <a:noFill/>
        </p:spPr>
        <p:txBody>
          <a:bodyPr/>
          <a:lstStyle/>
          <a:p>
            <a:r>
              <a:rPr lang="en-US" dirty="0"/>
              <a:t>Microsoft Confidential</a:t>
            </a:r>
          </a:p>
        </p:txBody>
      </p:sp>
      <p:sp>
        <p:nvSpPr>
          <p:cNvPr id="41988" name="Rectangle 26"/>
          <p:cNvSpPr>
            <a:spLocks noGrp="1" noChangeArrowheads="1"/>
          </p:cNvSpPr>
          <p:nvPr>
            <p:ph type="sldNum" sz="quarter" idx="5"/>
          </p:nvPr>
        </p:nvSpPr>
        <p:spPr>
          <a:noFill/>
        </p:spPr>
        <p:txBody>
          <a:bodyPr/>
          <a:lstStyle/>
          <a:p>
            <a:fld id="{B2B44A5F-6CE4-493C-A0D7-6834FF76660C}" type="slidenum">
              <a:rPr lang="en-US" smtClean="0"/>
              <a:pPr/>
              <a:t>63</a:t>
            </a:fld>
            <a:endParaRPr lang="en-US" dirty="0"/>
          </a:p>
        </p:txBody>
      </p:sp>
      <p:sp>
        <p:nvSpPr>
          <p:cNvPr id="41989" name="Rectangle 2"/>
          <p:cNvSpPr>
            <a:spLocks noGrp="1" noRot="1" noChangeAspect="1" noChangeArrowheads="1" noTextEdit="1"/>
          </p:cNvSpPr>
          <p:nvPr>
            <p:ph type="sldImg"/>
          </p:nvPr>
        </p:nvSpPr>
        <p:spPr>
          <a:xfrm>
            <a:off x="1143000" y="450850"/>
            <a:ext cx="4572000" cy="3429000"/>
          </a:xfrm>
          <a:ln/>
        </p:spPr>
      </p:sp>
      <p:sp>
        <p:nvSpPr>
          <p:cNvPr id="41990" name="Rectangle 3"/>
          <p:cNvSpPr>
            <a:spLocks noGrp="1" noChangeArrowheads="1"/>
          </p:cNvSpPr>
          <p:nvPr>
            <p:ph type="body" idx="1"/>
          </p:nvPr>
        </p:nvSpPr>
        <p:spPr>
          <a:xfrm>
            <a:off x="307492" y="4130104"/>
            <a:ext cx="6261652" cy="4554823"/>
          </a:xfrm>
          <a:noFill/>
          <a:ln/>
        </p:spPr>
        <p:txBody>
          <a:bodyPr/>
          <a:lstStyle/>
          <a:p>
            <a:pPr>
              <a:buFontTx/>
              <a:buNone/>
            </a:pPr>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693FD4-8F83-4EF7-AC3F-0DC0388986B0}"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693FD4-8F83-4EF7-AC3F-0DC0388986B0}"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3"/>
          <p:cNvSpPr>
            <a:spLocks noGrp="1" noChangeArrowheads="1"/>
          </p:cNvSpPr>
          <p:nvPr>
            <p:ph type="hdr" sz="quarter"/>
          </p:nvPr>
        </p:nvSpPr>
        <p:spPr>
          <a:noFill/>
        </p:spPr>
        <p:txBody>
          <a:bodyPr/>
          <a:lstStyle/>
          <a:p>
            <a:r>
              <a:rPr lang="en-US" dirty="0"/>
              <a:t>Microsoft </a:t>
            </a:r>
            <a:r>
              <a:rPr lang="en-US" b="1" dirty="0"/>
              <a:t>Engineering Excellence</a:t>
            </a:r>
            <a:endParaRPr lang="en-US" dirty="0"/>
          </a:p>
        </p:txBody>
      </p:sp>
      <p:sp>
        <p:nvSpPr>
          <p:cNvPr id="40963" name="Rectangle 25"/>
          <p:cNvSpPr>
            <a:spLocks noGrp="1" noChangeArrowheads="1"/>
          </p:cNvSpPr>
          <p:nvPr>
            <p:ph type="ftr" sz="quarter" idx="4"/>
          </p:nvPr>
        </p:nvSpPr>
        <p:spPr>
          <a:noFill/>
        </p:spPr>
        <p:txBody>
          <a:bodyPr/>
          <a:lstStyle/>
          <a:p>
            <a:r>
              <a:rPr lang="en-US" dirty="0"/>
              <a:t>Microsoft Confidential</a:t>
            </a:r>
          </a:p>
        </p:txBody>
      </p:sp>
      <p:sp>
        <p:nvSpPr>
          <p:cNvPr id="40964" name="Rectangle 26"/>
          <p:cNvSpPr>
            <a:spLocks noGrp="1" noChangeArrowheads="1"/>
          </p:cNvSpPr>
          <p:nvPr>
            <p:ph type="sldNum" sz="quarter" idx="5"/>
          </p:nvPr>
        </p:nvSpPr>
        <p:spPr>
          <a:noFill/>
        </p:spPr>
        <p:txBody>
          <a:bodyPr/>
          <a:lstStyle/>
          <a:p>
            <a:fld id="{85CEDE57-F8FE-4B43-B511-2E9F76624F74}" type="slidenum">
              <a:rPr lang="en-US" smtClean="0"/>
              <a:pPr/>
              <a:t>9</a:t>
            </a:fld>
            <a:endParaRPr lang="en-US" dirty="0"/>
          </a:p>
        </p:txBody>
      </p:sp>
      <p:sp>
        <p:nvSpPr>
          <p:cNvPr id="40965" name="Rectangle 2"/>
          <p:cNvSpPr>
            <a:spLocks noGrp="1" noRot="1" noChangeAspect="1" noChangeArrowheads="1" noTextEdit="1"/>
          </p:cNvSpPr>
          <p:nvPr>
            <p:ph type="sldImg"/>
          </p:nvPr>
        </p:nvSpPr>
        <p:spPr>
          <a:xfrm>
            <a:off x="1157288" y="449263"/>
            <a:ext cx="4541837" cy="3408362"/>
          </a:xfrm>
          <a:ln/>
        </p:spPr>
      </p:sp>
      <p:sp>
        <p:nvSpPr>
          <p:cNvPr id="40966" name="Rectangle 3"/>
          <p:cNvSpPr>
            <a:spLocks noGrp="1" noChangeArrowheads="1"/>
          </p:cNvSpPr>
          <p:nvPr>
            <p:ph type="body" idx="1"/>
          </p:nvPr>
        </p:nvSpPr>
        <p:spPr>
          <a:xfrm>
            <a:off x="307492" y="4139472"/>
            <a:ext cx="6261652" cy="4593861"/>
          </a:xfrm>
          <a:noFill/>
          <a:ln/>
        </p:spPr>
        <p:txBody>
          <a:bodyPr/>
          <a:lstStyle/>
          <a:p>
            <a:pPr>
              <a:buFontTx/>
              <a:buNone/>
            </a:pP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3543" y="0"/>
            <a:ext cx="9100457" cy="6879771"/>
          </a:xfrm>
          <a:prstGeom prst="rect">
            <a:avLst/>
          </a:prstGeom>
        </p:spPr>
      </p:pic>
      <p:sp>
        <p:nvSpPr>
          <p:cNvPr id="2" name="Title 1"/>
          <p:cNvSpPr>
            <a:spLocks noGrp="1"/>
          </p:cNvSpPr>
          <p:nvPr>
            <p:ph type="ctrTitle" hasCustomPrompt="1"/>
          </p:nvPr>
        </p:nvSpPr>
        <p:spPr>
          <a:xfrm>
            <a:off x="2590800" y="2286000"/>
            <a:ext cx="6180224" cy="1470025"/>
          </a:xfrm>
        </p:spPr>
        <p:txBody>
          <a:bodyPr anchor="t"/>
          <a:lstStyle>
            <a:lvl1pPr algn="r">
              <a:defRPr b="1" cap="small" baseline="0">
                <a:solidFill>
                  <a:srgbClr val="003300"/>
                </a:solidFill>
              </a:defRPr>
            </a:lvl1pPr>
          </a:lstStyle>
          <a:p>
            <a:r>
              <a:rPr lang="en-US" dirty="0"/>
              <a:t>Click to edit master title style</a:t>
            </a:r>
          </a:p>
        </p:txBody>
      </p:sp>
      <p:sp>
        <p:nvSpPr>
          <p:cNvPr id="3" name="Subtitle 2"/>
          <p:cNvSpPr>
            <a:spLocks noGrp="1"/>
          </p:cNvSpPr>
          <p:nvPr>
            <p:ph type="subTitle" idx="1"/>
          </p:nvPr>
        </p:nvSpPr>
        <p:spPr>
          <a:xfrm>
            <a:off x="3962400" y="4038600"/>
            <a:ext cx="4772528" cy="990600"/>
          </a:xfrm>
        </p:spPr>
        <p:txBody>
          <a:bodyPr>
            <a:normAutofit/>
          </a:bodyPr>
          <a:lstStyle>
            <a:lvl1pPr marL="0" indent="0" algn="r">
              <a:buNone/>
              <a:defRPr sz="2000" b="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pic>
        <p:nvPicPr>
          <p:cNvPr id="7" name="Picture 6"/>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0" y="1251"/>
            <a:ext cx="3721618" cy="6858000"/>
          </a:xfrm>
          <a:prstGeom prst="rect">
            <a:avLst/>
          </a:prstGeom>
        </p:spPr>
      </p:pic>
      <p:sp>
        <p:nvSpPr>
          <p:cNvPr id="10" name="Picture Placeholder 9"/>
          <p:cNvSpPr>
            <a:spLocks noGrp="1"/>
          </p:cNvSpPr>
          <p:nvPr>
            <p:ph type="pic" sz="quarter" idx="13" hasCustomPrompt="1"/>
          </p:nvPr>
        </p:nvSpPr>
        <p:spPr>
          <a:xfrm>
            <a:off x="6858000" y="5105400"/>
            <a:ext cx="1828800" cy="990600"/>
          </a:xfrm>
        </p:spPr>
        <p:txBody>
          <a:bodyPr>
            <a:normAutofit/>
          </a:bodyPr>
          <a:lstStyle>
            <a:lvl1pPr marL="0" indent="0" algn="ctr">
              <a:buNone/>
              <a:defRPr sz="2000" baseline="0"/>
            </a:lvl1pPr>
          </a:lstStyle>
          <a:p>
            <a:r>
              <a:rPr lang="en-US" dirty="0"/>
              <a:t>Company Logo</a:t>
            </a:r>
          </a:p>
        </p:txBody>
      </p:sp>
    </p:spTree>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Date Placeholder 2"/>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ackground Only">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3543" y="0"/>
            <a:ext cx="9100457" cy="6879771"/>
          </a:xfrm>
          <a:prstGeom prst="rect">
            <a:avLst/>
          </a:prstGeom>
        </p:spPr>
      </p:pic>
      <p:sp>
        <p:nvSpPr>
          <p:cNvPr id="3" name="Date Placeholder 3"/>
          <p:cNvSpPr>
            <a:spLocks noGrp="1"/>
          </p:cNvSpPr>
          <p:nvPr>
            <p:ph type="dt" sz="half" idx="10"/>
          </p:nvPr>
        </p:nvSpPr>
        <p:spPr>
          <a:xfrm>
            <a:off x="762000" y="6356350"/>
            <a:ext cx="2133600" cy="365125"/>
          </a:xfrm>
        </p:spPr>
        <p:txBody>
          <a:bodyPr/>
          <a:lstStyle/>
          <a:p>
            <a:fld id="{757B281C-5159-4971-8228-52B9A72E9ED2}" type="datetimeFigureOut">
              <a:rPr lang="en-US" smtClean="0"/>
              <a:pPr/>
              <a:t>4/9/2021</a:t>
            </a:fld>
            <a:endParaRPr lang="en-US" dirty="0"/>
          </a:p>
        </p:txBody>
      </p:sp>
      <p:sp>
        <p:nvSpPr>
          <p:cNvPr id="4" name="Footer Placeholder 4"/>
          <p:cNvSpPr>
            <a:spLocks noGrp="1"/>
          </p:cNvSpPr>
          <p:nvPr>
            <p:ph type="ftr" sz="quarter" idx="11"/>
          </p:nvPr>
        </p:nvSpPr>
        <p:spPr>
          <a:xfrm>
            <a:off x="3352800" y="6356350"/>
            <a:ext cx="2895600" cy="365125"/>
          </a:xfrm>
        </p:spPr>
        <p:txBody>
          <a:bodyPr/>
          <a:lstStyle/>
          <a:p>
            <a:endParaRPr lang="en-US" dirty="0"/>
          </a:p>
        </p:txBody>
      </p:sp>
      <p:sp>
        <p:nvSpPr>
          <p:cNvPr id="5" name="Slide Number Placeholder 5"/>
          <p:cNvSpPr>
            <a:spLocks noGrp="1"/>
          </p:cNvSpPr>
          <p:nvPr>
            <p:ph type="sldNum" sz="quarter" idx="12"/>
          </p:nvPr>
        </p:nvSpPr>
        <p:spPr>
          <a:xfrm>
            <a:off x="6705600" y="6356350"/>
            <a:ext cx="2133600" cy="365125"/>
          </a:xfrm>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3543" y="0"/>
            <a:ext cx="9100457" cy="6879771"/>
          </a:xfrm>
          <a:prstGeom prst="rect">
            <a:avLst/>
          </a:prstGeom>
        </p:spPr>
      </p:pic>
      <p:pic>
        <p:nvPicPr>
          <p:cNvPr id="8" name="Picture 7"/>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rot="5400000">
            <a:off x="3161049" y="-3176815"/>
            <a:ext cx="2819400" cy="9173031"/>
          </a:xfrm>
          <a:prstGeom prst="rect">
            <a:avLst/>
          </a:prstGeom>
        </p:spPr>
      </p:pic>
      <p:sp>
        <p:nvSpPr>
          <p:cNvPr id="2" name="Title 1"/>
          <p:cNvSpPr>
            <a:spLocks noGrp="1"/>
          </p:cNvSpPr>
          <p:nvPr>
            <p:ph type="title" hasCustomPrompt="1"/>
          </p:nvPr>
        </p:nvSpPr>
        <p:spPr>
          <a:xfrm>
            <a:off x="4572000" y="3048000"/>
            <a:ext cx="4343400" cy="1362075"/>
          </a:xfrm>
        </p:spPr>
        <p:txBody>
          <a:bodyPr anchor="b" anchorCtr="0"/>
          <a:lstStyle>
            <a:lvl1pPr algn="l">
              <a:defRPr sz="4000" b="1" cap="small" baseline="0">
                <a:solidFill>
                  <a:srgbClr val="003300"/>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D6E5A2-EC83-451F-A719-9AC1370DD5CF}" type="slidenum">
              <a:rPr lang="en-US" smtClean="0"/>
              <a:pPr/>
              <a:t>‹#›</a:t>
            </a:fld>
            <a:endParaRPr lang="en-US" dirty="0"/>
          </a:p>
        </p:txBody>
      </p:sp>
      <p:sp>
        <p:nvSpPr>
          <p:cNvPr id="10" name="Picture Placeholder 9"/>
          <p:cNvSpPr>
            <a:spLocks noGrp="1"/>
          </p:cNvSpPr>
          <p:nvPr>
            <p:ph type="pic" sz="quarter" idx="13" hasCustomPrompt="1"/>
          </p:nvPr>
        </p:nvSpPr>
        <p:spPr>
          <a:xfrm>
            <a:off x="6781800" y="5334000"/>
            <a:ext cx="2133600" cy="990600"/>
          </a:xfrm>
        </p:spPr>
        <p:txBody>
          <a:bodyPr>
            <a:normAutofit/>
          </a:bodyPr>
          <a:lstStyle>
            <a:lvl1pPr marL="0" indent="0" algn="ctr">
              <a:buNone/>
              <a:defRPr sz="1800"/>
            </a:lvl1pPr>
          </a:lstStyle>
          <a:p>
            <a:r>
              <a:rPr lang="en-US" dirty="0"/>
              <a:t>Company Logo</a:t>
            </a:r>
          </a:p>
        </p:txBody>
      </p:sp>
    </p:spTree>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269632"/>
            <a:ext cx="8077200" cy="1143000"/>
          </a:xfrm>
        </p:spPr>
        <p:txBody>
          <a:bodyPr anchor="ctr" anchorCtr="0"/>
          <a:lstStyle>
            <a:lvl1pPr algn="l">
              <a:defRPr lang="en-US" dirty="0"/>
            </a:lvl1pPr>
          </a:lstStyle>
          <a:p>
            <a:r>
              <a:rPr lang="en-US" dirty="0"/>
              <a:t>Click To Edit Master Title Style</a:t>
            </a:r>
          </a:p>
        </p:txBody>
      </p:sp>
      <p:sp>
        <p:nvSpPr>
          <p:cNvPr id="3" name="Content Placeholder 2"/>
          <p:cNvSpPr>
            <a:spLocks noGrp="1"/>
          </p:cNvSpPr>
          <p:nvPr>
            <p:ph idx="1"/>
          </p:nvPr>
        </p:nvSpPr>
        <p:spPr>
          <a:xfrm>
            <a:off x="762000" y="1596413"/>
            <a:ext cx="8077200" cy="4297363"/>
          </a:xfrm>
        </p:spPr>
        <p:txBody>
          <a:bodyPr>
            <a:normAutofit/>
          </a:bodyPr>
          <a:lstStyle>
            <a:lvl1pPr>
              <a:defRPr sz="3200">
                <a:latin typeface="+mn-lt"/>
              </a:defRPr>
            </a:lvl1pPr>
            <a:lvl2pPr>
              <a:defRPr sz="2800">
                <a:latin typeface="+mn-lt"/>
              </a:defRPr>
            </a:lvl2pPr>
            <a:lvl3pPr>
              <a:defRPr sz="2400">
                <a:latin typeface="+mn-lt"/>
              </a:defRPr>
            </a:lvl3pPr>
            <a:lvl4pPr>
              <a:defRPr sz="2400">
                <a:latin typeface="+mn-lt"/>
              </a:defRPr>
            </a:lvl4pPr>
            <a:lvl5pPr>
              <a:defRPr sz="2400">
                <a:latin typeface="+mn-lt"/>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6705600" y="6356350"/>
            <a:ext cx="2133600" cy="365125"/>
          </a:xfrm>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Content Placeholder 2"/>
          <p:cNvSpPr>
            <a:spLocks noGrp="1"/>
          </p:cNvSpPr>
          <p:nvPr>
            <p:ph sz="half" idx="1"/>
          </p:nvPr>
        </p:nvSpPr>
        <p:spPr>
          <a:xfrm>
            <a:off x="6858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Content Placeholder 3"/>
          <p:cNvSpPr>
            <a:spLocks noGrp="1"/>
          </p:cNvSpPr>
          <p:nvPr>
            <p:ph sz="half" idx="2"/>
          </p:nvPr>
        </p:nvSpPr>
        <p:spPr>
          <a:xfrm>
            <a:off x="48768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Date Placeholder 4"/>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a:p>
        </p:txBody>
      </p:sp>
      <p:sp>
        <p:nvSpPr>
          <p:cNvPr id="3" name="Text Placeholder 2"/>
          <p:cNvSpPr>
            <a:spLocks noGrp="1"/>
          </p:cNvSpPr>
          <p:nvPr>
            <p:ph type="body" idx="1"/>
          </p:nvPr>
        </p:nvSpPr>
        <p:spPr>
          <a:xfrm>
            <a:off x="6858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858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Text Placeholder 4"/>
          <p:cNvSpPr>
            <a:spLocks noGrp="1"/>
          </p:cNvSpPr>
          <p:nvPr>
            <p:ph type="body" sz="quarter" idx="3"/>
          </p:nvPr>
        </p:nvSpPr>
        <p:spPr>
          <a:xfrm>
            <a:off x="48736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8736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Date Placeholder 6"/>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3008313" cy="1162050"/>
          </a:xfrm>
        </p:spPr>
        <p:txBody>
          <a:bodyPr anchor="b"/>
          <a:lstStyle>
            <a:lvl1pPr algn="l">
              <a:defRPr sz="2000" b="1"/>
            </a:lvl1pPr>
          </a:lstStyle>
          <a:p>
            <a:r>
              <a:rPr lang="zh-CN" altLang="en-US"/>
              <a:t>单击此处编辑母版标题样式</a:t>
            </a:r>
            <a:endParaRPr lang="en-US"/>
          </a:p>
        </p:txBody>
      </p:sp>
      <p:sp>
        <p:nvSpPr>
          <p:cNvPr id="3" name="Content Placeholder 2"/>
          <p:cNvSpPr>
            <a:spLocks noGrp="1"/>
          </p:cNvSpPr>
          <p:nvPr>
            <p:ph idx="1"/>
          </p:nvPr>
        </p:nvSpPr>
        <p:spPr>
          <a:xfrm>
            <a:off x="38036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Text Placeholder 3"/>
          <p:cNvSpPr>
            <a:spLocks noGrp="1"/>
          </p:cNvSpPr>
          <p:nvPr>
            <p:ph type="body" sz="half" idx="2"/>
          </p:nvPr>
        </p:nvSpPr>
        <p:spPr>
          <a:xfrm>
            <a:off x="6858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274638"/>
            <a:ext cx="2057400" cy="5851525"/>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762000" y="274638"/>
            <a:ext cx="5867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10"/>
          </p:nvPr>
        </p:nvSpPr>
        <p:spPr/>
        <p:txBody>
          <a:bodyPr/>
          <a:lstStyle/>
          <a:p>
            <a:fld id="{757B281C-5159-4971-8228-52B9A72E9ED2}" type="datetimeFigureOut">
              <a:rPr lang="en-US" smtClean="0"/>
              <a:pPr/>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14" cstate="email">
            <a:extLst>
              <a:ext uri="{28A0092B-C50C-407E-A947-70E740481C1C}">
                <a14:useLocalDpi xmlns:a14="http://schemas.microsoft.com/office/drawing/2010/main"/>
              </a:ext>
            </a:extLst>
          </a:blip>
          <a:srcRect/>
          <a:stretch/>
        </p:blipFill>
        <p:spPr>
          <a:xfrm>
            <a:off x="43543" y="0"/>
            <a:ext cx="9100457" cy="6879771"/>
          </a:xfrm>
          <a:prstGeom prst="rect">
            <a:avLst/>
          </a:prstGeom>
        </p:spPr>
      </p:pic>
      <p:sp>
        <p:nvSpPr>
          <p:cNvPr id="2" name="Title Placeholder 1"/>
          <p:cNvSpPr>
            <a:spLocks noGrp="1"/>
          </p:cNvSpPr>
          <p:nvPr>
            <p:ph type="title"/>
          </p:nvPr>
        </p:nvSpPr>
        <p:spPr>
          <a:xfrm>
            <a:off x="762000" y="274638"/>
            <a:ext cx="8077200" cy="1143000"/>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762000" y="1600200"/>
            <a:ext cx="80772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620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7B281C-5159-4971-8228-52B9A72E9ED2}" type="datetimeFigureOut">
              <a:rPr lang="en-US" smtClean="0"/>
              <a:pPr/>
              <a:t>4/9/2021</a:t>
            </a:fld>
            <a:endParaRPr lang="en-US" dirty="0"/>
          </a:p>
        </p:txBody>
      </p:sp>
      <p:sp>
        <p:nvSpPr>
          <p:cNvPr id="5" name="Footer Placeholder 4"/>
          <p:cNvSpPr>
            <a:spLocks noGrp="1"/>
          </p:cNvSpPr>
          <p:nvPr>
            <p:ph type="ftr" sz="quarter" idx="3"/>
          </p:nvPr>
        </p:nvSpPr>
        <p:spPr>
          <a:xfrm>
            <a:off x="33528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7056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D6E5A2-EC83-451F-A719-9AC1370DD5CF}" type="slidenum">
              <a:rPr lang="en-US" smtClean="0"/>
              <a:pPr/>
              <a:t>‹#›</a:t>
            </a:fld>
            <a:endParaRPr lang="en-US" dirty="0"/>
          </a:p>
        </p:txBody>
      </p:sp>
      <p:pic>
        <p:nvPicPr>
          <p:cNvPr id="8" name="Picture 7"/>
          <p:cNvPicPr>
            <a:picLocks noChangeAspect="1"/>
          </p:cNvPicPr>
          <p:nvPr/>
        </p:nvPicPr>
        <p:blipFill rotWithShape="1">
          <a:blip r:embed="rId15" cstate="email">
            <a:extLst>
              <a:ext uri="{28A0092B-C50C-407E-A947-70E740481C1C}">
                <a14:useLocalDpi xmlns:a14="http://schemas.microsoft.com/office/drawing/2010/main"/>
              </a:ext>
            </a:extLst>
          </a:blip>
          <a:srcRect/>
          <a:stretch/>
        </p:blipFill>
        <p:spPr>
          <a:xfrm>
            <a:off x="-152400" y="-109183"/>
            <a:ext cx="818707" cy="7083189"/>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2" r:id="rId4"/>
    <p:sldLayoutId id="2147483653" r:id="rId5"/>
    <p:sldLayoutId id="2147483656" r:id="rId6"/>
    <p:sldLayoutId id="2147483657" r:id="rId7"/>
    <p:sldLayoutId id="2147483658" r:id="rId8"/>
    <p:sldLayoutId id="2147483659" r:id="rId9"/>
    <p:sldLayoutId id="2147483654" r:id="rId10"/>
    <p:sldLayoutId id="2147483655" r:id="rId11"/>
    <p:sldLayoutId id="2147483663" r:id="rId12"/>
  </p:sldLayoutIdLst>
  <p:transition spd="slow">
    <p:wipe dir="d"/>
  </p:transition>
  <p:txStyles>
    <p:titleStyle>
      <a:lvl1pPr algn="l" defTabSz="914400" rtl="0" eaLnBrk="1" latinLnBrk="0" hangingPunct="1">
        <a:spcBef>
          <a:spcPct val="0"/>
        </a:spcBef>
        <a:buNone/>
        <a:defRPr lang="en-US" sz="4400" kern="1200" dirty="0" smtClean="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0.xml"/><Relationship Id="rId1" Type="http://schemas.openxmlformats.org/officeDocument/2006/relationships/tags" Target="../tags/tag9.xml"/><Relationship Id="rId5" Type="http://schemas.openxmlformats.org/officeDocument/2006/relationships/image" Target="../media/image19.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2.gif"/><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hyperlink" Target="http://ufldl.stanford.edu/wiki/index.php/File:Convolution_schematic.gif" TargetMode="External"/><Relationship Id="rId5" Type="http://schemas.openxmlformats.org/officeDocument/2006/relationships/image" Target="../media/image21.gi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5.xml"/><Relationship Id="rId1" Type="http://schemas.openxmlformats.org/officeDocument/2006/relationships/tags" Target="../tags/tag14.xml"/><Relationship Id="rId5" Type="http://schemas.openxmlformats.org/officeDocument/2006/relationships/image" Target="../media/image23.gif"/><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7.xml"/><Relationship Id="rId1" Type="http://schemas.openxmlformats.org/officeDocument/2006/relationships/tags" Target="../tags/tag16.xml"/><Relationship Id="rId5" Type="http://schemas.openxmlformats.org/officeDocument/2006/relationships/image" Target="../media/image2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9.xml"/><Relationship Id="rId1" Type="http://schemas.openxmlformats.org/officeDocument/2006/relationships/tags" Target="../tags/tag18.xml"/><Relationship Id="rId5" Type="http://schemas.openxmlformats.org/officeDocument/2006/relationships/image" Target="../media/image25.jpe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21.xml"/><Relationship Id="rId1" Type="http://schemas.openxmlformats.org/officeDocument/2006/relationships/tags" Target="../tags/tag20.xml"/><Relationship Id="rId5" Type="http://schemas.openxmlformats.org/officeDocument/2006/relationships/image" Target="../media/image26.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9.jpe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25.xml"/><Relationship Id="rId1" Type="http://schemas.openxmlformats.org/officeDocument/2006/relationships/tags" Target="../tags/tag24.xml"/><Relationship Id="rId5" Type="http://schemas.openxmlformats.org/officeDocument/2006/relationships/image" Target="../media/image30.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31.png"/><Relationship Id="rId5" Type="http://schemas.openxmlformats.org/officeDocument/2006/relationships/notesSlide" Target="../notesSlides/notesSlide20.xml"/><Relationship Id="rId4"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0.xml"/><Relationship Id="rId1" Type="http://schemas.openxmlformats.org/officeDocument/2006/relationships/tags" Target="../tags/tag29.xml"/><Relationship Id="rId5" Type="http://schemas.openxmlformats.org/officeDocument/2006/relationships/image" Target="../media/image32.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2.xml"/><Relationship Id="rId1" Type="http://schemas.openxmlformats.org/officeDocument/2006/relationships/tags" Target="../tags/tag31.xml"/><Relationship Id="rId5" Type="http://schemas.openxmlformats.org/officeDocument/2006/relationships/image" Target="../media/image33.jpe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image" Target="../media/image35.jpeg"/><Relationship Id="rId5" Type="http://schemas.openxmlformats.org/officeDocument/2006/relationships/image" Target="../media/image34.jpe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7.png"/><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36.emf"/><Relationship Id="rId5" Type="http://schemas.openxmlformats.org/officeDocument/2006/relationships/package" Target="../embeddings/Microsoft_Excel_Worksheet.xlsx"/><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8.xml"/><Relationship Id="rId1" Type="http://schemas.openxmlformats.org/officeDocument/2006/relationships/tags" Target="../tags/tag37.xml"/><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40.xml"/><Relationship Id="rId1" Type="http://schemas.openxmlformats.org/officeDocument/2006/relationships/tags" Target="../tags/tag39.xml"/><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0.jpeg"/><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image" Target="../media/image39.jpeg"/><Relationship Id="rId5" Type="http://schemas.openxmlformats.org/officeDocument/2006/relationships/image" Target="../media/image38.jpe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slideLayout" Target="../slideLayouts/slideLayout3.xml"/><Relationship Id="rId7" Type="http://schemas.openxmlformats.org/officeDocument/2006/relationships/image" Target="../media/image42.png"/><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image" Target="../media/image41.png"/><Relationship Id="rId5" Type="http://schemas.openxmlformats.org/officeDocument/2006/relationships/hyperlink" Target="https://www.sciencedirect.com/science/article/pii/089360809190009T" TargetMode="External"/><Relationship Id="rId4" Type="http://schemas.openxmlformats.org/officeDocument/2006/relationships/notesSlide" Target="../notesSlides/notesSlide29.xml"/><Relationship Id="rId9" Type="http://schemas.openxmlformats.org/officeDocument/2006/relationships/image" Target="../media/image4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4.xml"/><Relationship Id="rId1" Type="http://schemas.openxmlformats.org/officeDocument/2006/relationships/tags" Target="../tags/tag3.xml"/><Relationship Id="rId5" Type="http://schemas.openxmlformats.org/officeDocument/2006/relationships/image" Target="../media/image7.jpe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48.xml"/><Relationship Id="rId1" Type="http://schemas.openxmlformats.org/officeDocument/2006/relationships/tags" Target="../tags/tag47.xml"/><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image" Target="../media/image48.png"/><Relationship Id="rId5" Type="http://schemas.openxmlformats.org/officeDocument/2006/relationships/image" Target="../media/image47.jpe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1.png"/><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4.png"/><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7.png"/><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image" Target="../media/image56.png"/><Relationship Id="rId5" Type="http://schemas.openxmlformats.org/officeDocument/2006/relationships/image" Target="../media/image55.jpe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NUL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image" Target="../media/image61.jpeg"/><Relationship Id="rId5" Type="http://schemas.openxmlformats.org/officeDocument/2006/relationships/image" Target="../media/image60.jpeg"/><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2.xml"/><Relationship Id="rId1" Type="http://schemas.openxmlformats.org/officeDocument/2006/relationships/tags" Target="../tags/tag61.xml"/><Relationship Id="rId5" Type="http://schemas.openxmlformats.org/officeDocument/2006/relationships/image" Target="../media/image62.jpe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65.png"/><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image" Target="../media/image64.png"/><Relationship Id="rId5" Type="http://schemas.openxmlformats.org/officeDocument/2006/relationships/image" Target="../media/image63.jpeg"/><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8.jpe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8.xml"/><Relationship Id="rId1" Type="http://schemas.openxmlformats.org/officeDocument/2006/relationships/tags" Target="../tags/tag67.xml"/><Relationship Id="rId5" Type="http://schemas.openxmlformats.org/officeDocument/2006/relationships/image" Target="../media/image68.png"/><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slideLayout" Target="../slideLayouts/slideLayout3.xml"/><Relationship Id="rId7" Type="http://schemas.openxmlformats.org/officeDocument/2006/relationships/image" Target="../media/image71.png"/><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image" Target="../media/image70.png"/><Relationship Id="rId5" Type="http://schemas.openxmlformats.org/officeDocument/2006/relationships/image" Target="../media/image69.png"/><Relationship Id="rId10" Type="http://schemas.openxmlformats.org/officeDocument/2006/relationships/image" Target="../media/image74.png"/><Relationship Id="rId4" Type="http://schemas.openxmlformats.org/officeDocument/2006/relationships/notesSlide" Target="../notesSlides/notesSlide42.xml"/><Relationship Id="rId9" Type="http://schemas.openxmlformats.org/officeDocument/2006/relationships/image" Target="../media/image73.png"/></Relationships>
</file>

<file path=ppt/slides/_rels/slide43.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slideLayout" Target="../slideLayouts/slideLayout3.xml"/><Relationship Id="rId7" Type="http://schemas.openxmlformats.org/officeDocument/2006/relationships/image" Target="../media/image77.png"/><Relationship Id="rId2" Type="http://schemas.openxmlformats.org/officeDocument/2006/relationships/tags" Target="../tags/tag72.xml"/><Relationship Id="rId1" Type="http://schemas.openxmlformats.org/officeDocument/2006/relationships/tags" Target="../tags/tag71.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0" Type="http://schemas.openxmlformats.org/officeDocument/2006/relationships/image" Target="../media/image80.png"/><Relationship Id="rId4" Type="http://schemas.openxmlformats.org/officeDocument/2006/relationships/notesSlide" Target="../notesSlides/notesSlide43.xml"/><Relationship Id="rId9" Type="http://schemas.openxmlformats.org/officeDocument/2006/relationships/image" Target="../media/image79.png"/></Relationships>
</file>

<file path=ppt/slides/_rels/slide44.xml.rels><?xml version="1.0" encoding="UTF-8" standalone="yes"?>
<Relationships xmlns="http://schemas.openxmlformats.org/package/2006/relationships"><Relationship Id="rId8" Type="http://schemas.openxmlformats.org/officeDocument/2006/relationships/image" Target="../media/image85.png"/><Relationship Id="rId13" Type="http://schemas.openxmlformats.org/officeDocument/2006/relationships/image" Target="../media/image90.png"/><Relationship Id="rId3" Type="http://schemas.openxmlformats.org/officeDocument/2006/relationships/slideLayout" Target="../slideLayouts/slideLayout3.xml"/><Relationship Id="rId7" Type="http://schemas.openxmlformats.org/officeDocument/2006/relationships/image" Target="../media/image84.png"/><Relationship Id="rId12" Type="http://schemas.openxmlformats.org/officeDocument/2006/relationships/image" Target="../media/image89.png"/><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image" Target="../media/image83.png"/><Relationship Id="rId11" Type="http://schemas.openxmlformats.org/officeDocument/2006/relationships/image" Target="../media/image88.png"/><Relationship Id="rId5" Type="http://schemas.openxmlformats.org/officeDocument/2006/relationships/image" Target="../media/image82.png"/><Relationship Id="rId10" Type="http://schemas.openxmlformats.org/officeDocument/2006/relationships/image" Target="../media/image87.png"/><Relationship Id="rId4" Type="http://schemas.openxmlformats.org/officeDocument/2006/relationships/notesSlide" Target="../notesSlides/notesSlide44.xml"/><Relationship Id="rId9" Type="http://schemas.openxmlformats.org/officeDocument/2006/relationships/image" Target="../media/image86.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76.xml"/><Relationship Id="rId1" Type="http://schemas.openxmlformats.org/officeDocument/2006/relationships/tags" Target="../tags/tag75.xml"/><Relationship Id="rId5" Type="http://schemas.openxmlformats.org/officeDocument/2006/relationships/image" Target="../media/image91.png"/><Relationship Id="rId4"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78.xml"/><Relationship Id="rId1" Type="http://schemas.openxmlformats.org/officeDocument/2006/relationships/tags" Target="../tags/tag77.xml"/><Relationship Id="rId5" Type="http://schemas.openxmlformats.org/officeDocument/2006/relationships/image" Target="../media/image92.png"/><Relationship Id="rId4"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image" Target="../media/image94.png"/><Relationship Id="rId5" Type="http://schemas.openxmlformats.org/officeDocument/2006/relationships/image" Target="../media/image93.png"/><Relationship Id="rId4"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82.xml"/><Relationship Id="rId1" Type="http://schemas.openxmlformats.org/officeDocument/2006/relationships/tags" Target="../tags/tag81.xml"/><Relationship Id="rId5" Type="http://schemas.openxmlformats.org/officeDocument/2006/relationships/image" Target="../media/image94.png"/><Relationship Id="rId4"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8" Type="http://schemas.openxmlformats.org/officeDocument/2006/relationships/image" Target="../media/image98.png"/><Relationship Id="rId13" Type="http://schemas.openxmlformats.org/officeDocument/2006/relationships/image" Target="../media/image103.png"/><Relationship Id="rId3" Type="http://schemas.openxmlformats.org/officeDocument/2006/relationships/slideLayout" Target="../slideLayouts/slideLayout3.xml"/><Relationship Id="rId7" Type="http://schemas.openxmlformats.org/officeDocument/2006/relationships/image" Target="../media/image97.png"/><Relationship Id="rId12" Type="http://schemas.openxmlformats.org/officeDocument/2006/relationships/image" Target="../media/image102.png"/><Relationship Id="rId2" Type="http://schemas.openxmlformats.org/officeDocument/2006/relationships/tags" Target="../tags/tag84.xml"/><Relationship Id="rId1" Type="http://schemas.openxmlformats.org/officeDocument/2006/relationships/tags" Target="../tags/tag83.xml"/><Relationship Id="rId6" Type="http://schemas.openxmlformats.org/officeDocument/2006/relationships/image" Target="../media/image96.png"/><Relationship Id="rId11" Type="http://schemas.openxmlformats.org/officeDocument/2006/relationships/image" Target="../media/image101.png"/><Relationship Id="rId5" Type="http://schemas.openxmlformats.org/officeDocument/2006/relationships/image" Target="../media/image95.png"/><Relationship Id="rId15" Type="http://schemas.openxmlformats.org/officeDocument/2006/relationships/image" Target="../media/image105.png"/><Relationship Id="rId10" Type="http://schemas.openxmlformats.org/officeDocument/2006/relationships/image" Target="../media/image100.png"/><Relationship Id="rId4" Type="http://schemas.openxmlformats.org/officeDocument/2006/relationships/notesSlide" Target="../notesSlides/notesSlide49.xml"/><Relationship Id="rId9" Type="http://schemas.openxmlformats.org/officeDocument/2006/relationships/image" Target="../media/image99.png"/><Relationship Id="rId14" Type="http://schemas.openxmlformats.org/officeDocument/2006/relationships/image" Target="../media/image104.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hyperlink" Target="https://link.zhihu.com/?target=https://baike.baidu.com/item/%E8%A7%86%E6%9D%86%E7%BB%86%E8%83%9E" TargetMode="External"/><Relationship Id="rId4" Type="http://schemas.openxmlformats.org/officeDocument/2006/relationships/image" Target="../media/image10.jpe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image" Target="../media/image107.png"/><Relationship Id="rId5" Type="http://schemas.openxmlformats.org/officeDocument/2006/relationships/image" Target="../media/image106.png"/><Relationship Id="rId4"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88.xml"/><Relationship Id="rId1" Type="http://schemas.openxmlformats.org/officeDocument/2006/relationships/tags" Target="../tags/tag87.xml"/><Relationship Id="rId6" Type="http://schemas.openxmlformats.org/officeDocument/2006/relationships/image" Target="../media/image109.png"/><Relationship Id="rId5" Type="http://schemas.openxmlformats.org/officeDocument/2006/relationships/image" Target="../media/image108.png"/><Relationship Id="rId4"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90.xml"/><Relationship Id="rId1" Type="http://schemas.openxmlformats.org/officeDocument/2006/relationships/tags" Target="../tags/tag89.xml"/><Relationship Id="rId5" Type="http://schemas.openxmlformats.org/officeDocument/2006/relationships/image" Target="../media/image110.jpeg"/><Relationship Id="rId4"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92.xml"/><Relationship Id="rId1" Type="http://schemas.openxmlformats.org/officeDocument/2006/relationships/tags" Target="../tags/tag91.xml"/><Relationship Id="rId5" Type="http://schemas.openxmlformats.org/officeDocument/2006/relationships/image" Target="../media/image111.png"/><Relationship Id="rId4"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13.jpeg"/><Relationship Id="rId2" Type="http://schemas.openxmlformats.org/officeDocument/2006/relationships/tags" Target="../tags/tag94.xml"/><Relationship Id="rId1" Type="http://schemas.openxmlformats.org/officeDocument/2006/relationships/tags" Target="../tags/tag93.xml"/><Relationship Id="rId6" Type="http://schemas.openxmlformats.org/officeDocument/2006/relationships/hyperlink" Target="http://www.itsiwei.com/wp-content/uploads/2018/05/image.jpeg" TargetMode="External"/><Relationship Id="rId5" Type="http://schemas.openxmlformats.org/officeDocument/2006/relationships/image" Target="../media/image112.png"/><Relationship Id="rId4"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96.xml"/><Relationship Id="rId1" Type="http://schemas.openxmlformats.org/officeDocument/2006/relationships/tags" Target="../tags/tag95.xml"/><Relationship Id="rId5" Type="http://schemas.openxmlformats.org/officeDocument/2006/relationships/image" Target="../media/image114.jpeg"/><Relationship Id="rId4"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8" Type="http://schemas.openxmlformats.org/officeDocument/2006/relationships/image" Target="../media/image118.png"/><Relationship Id="rId3" Type="http://schemas.openxmlformats.org/officeDocument/2006/relationships/slideLayout" Target="../slideLayouts/slideLayout3.xml"/><Relationship Id="rId7" Type="http://schemas.openxmlformats.org/officeDocument/2006/relationships/image" Target="../media/image117.png"/><Relationship Id="rId2" Type="http://schemas.openxmlformats.org/officeDocument/2006/relationships/tags" Target="../tags/tag98.xml"/><Relationship Id="rId1" Type="http://schemas.openxmlformats.org/officeDocument/2006/relationships/tags" Target="../tags/tag97.xml"/><Relationship Id="rId6" Type="http://schemas.openxmlformats.org/officeDocument/2006/relationships/image" Target="../media/image116.png"/><Relationship Id="rId5" Type="http://schemas.openxmlformats.org/officeDocument/2006/relationships/image" Target="../media/image115.png"/><Relationship Id="rId4" Type="http://schemas.openxmlformats.org/officeDocument/2006/relationships/notesSlide" Target="../notesSlides/notesSlide57.xml"/><Relationship Id="rId9" Type="http://schemas.openxmlformats.org/officeDocument/2006/relationships/image" Target="../media/image119.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00.xml"/><Relationship Id="rId1" Type="http://schemas.openxmlformats.org/officeDocument/2006/relationships/tags" Target="../tags/tag99.xml"/><Relationship Id="rId5" Type="http://schemas.openxmlformats.org/officeDocument/2006/relationships/image" Target="../media/image120.png"/><Relationship Id="rId4"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9.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png"/></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2.xml"/><Relationship Id="rId1" Type="http://schemas.openxmlformats.org/officeDocument/2006/relationships/tags" Target="../tags/tag101.xml"/><Relationship Id="rId5" Type="http://schemas.openxmlformats.org/officeDocument/2006/relationships/image" Target="../media/image121.jpeg"/><Relationship Id="rId4"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04.xml"/><Relationship Id="rId1" Type="http://schemas.openxmlformats.org/officeDocument/2006/relationships/tags" Target="../tags/tag103.xml"/><Relationship Id="rId4"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06.xml"/><Relationship Id="rId1" Type="http://schemas.openxmlformats.org/officeDocument/2006/relationships/tags" Target="../tags/tag105.xml"/><Relationship Id="rId4"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8.xml"/><Relationship Id="rId1" Type="http://schemas.openxmlformats.org/officeDocument/2006/relationships/tags" Target="../tags/tag107.xml"/><Relationship Id="rId5" Type="http://schemas.openxmlformats.org/officeDocument/2006/relationships/image" Target="../media/image122.jpeg"/><Relationship Id="rId4" Type="http://schemas.openxmlformats.org/officeDocument/2006/relationships/notesSlide" Target="../notesSlides/notesSlide6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custDataLst>
              <p:tags r:id="rId2"/>
            </p:custDataLst>
          </p:nvPr>
        </p:nvSpPr>
        <p:spPr/>
        <p:txBody>
          <a:bodyPr/>
          <a:lstStyle/>
          <a:p>
            <a:pPr algn="l"/>
            <a:r>
              <a:rPr lang="zh-CN" altLang="en-US" dirty="0"/>
              <a:t>卷积神经网络</a:t>
            </a:r>
            <a:r>
              <a:rPr lang="en-US" altLang="zh-CN" dirty="0"/>
              <a:t>CNN</a:t>
            </a:r>
            <a:endParaRPr lang="en-US" dirty="0"/>
          </a:p>
        </p:txBody>
      </p:sp>
    </p:spTree>
    <p:custDataLst>
      <p:tags r:id="rId1"/>
    </p:custData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https://pic2.zhimg.com/80/v2-baf5bc92ef86e2bb182e7ef47ba5583c_hd.jp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09203" y="1052736"/>
            <a:ext cx="6715125" cy="2352675"/>
          </a:xfrm>
          <a:prstGeom prst="rect">
            <a:avLst/>
          </a:prstGeom>
          <a:noFill/>
          <a:ln>
            <a:noFill/>
          </a:ln>
        </p:spPr>
      </p:pic>
      <p:sp>
        <p:nvSpPr>
          <p:cNvPr id="2" name="Title 1"/>
          <p:cNvSpPr>
            <a:spLocks noGrp="1"/>
          </p:cNvSpPr>
          <p:nvPr>
            <p:ph type="title"/>
            <p:custDataLst>
              <p:tags r:id="rId2"/>
            </p:custDataLst>
          </p:nvPr>
        </p:nvSpPr>
        <p:spPr>
          <a:xfrm>
            <a:off x="841248" y="152400"/>
            <a:ext cx="8051232" cy="828328"/>
          </a:xfrm>
        </p:spPr>
        <p:txBody>
          <a:bodyPr>
            <a:normAutofit/>
          </a:bodyPr>
          <a:lstStyle/>
          <a:p>
            <a:r>
              <a:rPr lang="zh-CN" altLang="en-US" dirty="0"/>
              <a:t>计算机看到的图片</a:t>
            </a:r>
            <a:endParaRPr lang="en-US" dirty="0"/>
          </a:p>
        </p:txBody>
      </p:sp>
      <p:pic>
        <p:nvPicPr>
          <p:cNvPr id="4098" name="Picture 2"/>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3776620" y="3140968"/>
            <a:ext cx="5187866" cy="359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矩形 2"/>
          <p:cNvSpPr/>
          <p:nvPr/>
        </p:nvSpPr>
        <p:spPr>
          <a:xfrm>
            <a:off x="776561" y="4221088"/>
            <a:ext cx="2596827" cy="1077218"/>
          </a:xfrm>
          <a:prstGeom prst="rect">
            <a:avLst/>
          </a:prstGeom>
          <a:noFill/>
        </p:spPr>
        <p:txBody>
          <a:bodyPr wrap="square" lIns="91440" tIns="45720" rIns="91440" bIns="45720">
            <a:spAutoFit/>
          </a:bodyPr>
          <a:lstStyle/>
          <a:p>
            <a:pPr algn="ctr"/>
            <a:r>
              <a:rPr lang="en-US" altLang="zh-CN" sz="32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RGB</a:t>
            </a:r>
            <a:r>
              <a:rPr lang="zh-CN" altLang="en-US" sz="32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三通道</a:t>
            </a:r>
            <a:endParaRPr lang="en-US" altLang="zh-CN" sz="32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p>
            <a:pPr algn="ctr"/>
            <a:r>
              <a:rPr lang="zh-CN" altLang="en-US" sz="32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二维数组</a:t>
            </a:r>
          </a:p>
        </p:txBody>
      </p:sp>
    </p:spTree>
    <p:custDataLst>
      <p:tags r:id="rId1"/>
    </p:custDataLst>
    <p:extLst>
      <p:ext uri="{BB962C8B-B14F-4D97-AF65-F5344CB8AC3E}">
        <p14:creationId xmlns:p14="http://schemas.microsoft.com/office/powerpoint/2010/main" val="2987803753"/>
      </p:ext>
    </p:extLst>
  </p:cSld>
  <p:clrMapOvr>
    <a:masterClrMapping/>
  </p:clrMapOvr>
  <p:transition spd="slow">
    <p:wipe dir="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828328"/>
          </a:xfrm>
        </p:spPr>
        <p:txBody>
          <a:bodyPr>
            <a:normAutofit/>
          </a:bodyPr>
          <a:lstStyle/>
          <a:p>
            <a:r>
              <a:rPr lang="en-US" altLang="zh-CN" dirty="0"/>
              <a:t>CNN</a:t>
            </a:r>
            <a:r>
              <a:rPr lang="zh-CN" altLang="en-US" dirty="0"/>
              <a:t>卷积神经网络</a:t>
            </a:r>
            <a:endParaRPr lang="en-US" dirty="0"/>
          </a:p>
        </p:txBody>
      </p:sp>
      <p:sp>
        <p:nvSpPr>
          <p:cNvPr id="8" name="矩形 7"/>
          <p:cNvSpPr/>
          <p:nvPr/>
        </p:nvSpPr>
        <p:spPr>
          <a:xfrm>
            <a:off x="4067944" y="1196752"/>
            <a:ext cx="4572000" cy="646331"/>
          </a:xfrm>
          <a:prstGeom prst="rect">
            <a:avLst/>
          </a:prstGeom>
        </p:spPr>
        <p:txBody>
          <a:bodyPr>
            <a:spAutoFit/>
          </a:bodyPr>
          <a:lstStyle/>
          <a:p>
            <a:r>
              <a:rPr lang="zh-CN" altLang="zh-CN" dirty="0">
                <a:solidFill>
                  <a:srgbClr val="00B050"/>
                </a:solidFill>
                <a:latin typeface="微软雅黑" panose="020B0503020204020204" pitchFamily="34" charset="-122"/>
                <a:ea typeface="微软雅黑" panose="020B0503020204020204" pitchFamily="34" charset="-122"/>
              </a:rPr>
              <a:t>卷积神经网络是计算机视觉领域最有影响力的创造之一</a:t>
            </a:r>
            <a:r>
              <a:rPr lang="en-US" altLang="zh-CN" dirty="0">
                <a:solidFill>
                  <a:srgbClr val="00B050"/>
                </a:solidFill>
                <a:latin typeface="微软雅黑" panose="020B0503020204020204" pitchFamily="34" charset="-122"/>
                <a:ea typeface="微软雅黑" panose="020B0503020204020204" pitchFamily="34" charset="-122"/>
              </a:rPr>
              <a:t>.</a:t>
            </a:r>
            <a:endParaRPr lang="zh-CN" altLang="en-US" dirty="0">
              <a:solidFill>
                <a:srgbClr val="00B050"/>
              </a:solidFill>
              <a:latin typeface="微软雅黑" panose="020B0503020204020204" pitchFamily="34" charset="-122"/>
              <a:ea typeface="微软雅黑" panose="020B0503020204020204" pitchFamily="34" charset="-122"/>
            </a:endParaRPr>
          </a:p>
        </p:txBody>
      </p:sp>
      <p:pic>
        <p:nvPicPr>
          <p:cNvPr id="10" name="图片 9" descr="零基础理解卷积神经网络"/>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899592" y="1988840"/>
            <a:ext cx="7848872" cy="2433657"/>
          </a:xfrm>
          <a:prstGeom prst="rect">
            <a:avLst/>
          </a:prstGeom>
          <a:noFill/>
          <a:ln>
            <a:noFill/>
          </a:ln>
        </p:spPr>
      </p:pic>
      <p:sp>
        <p:nvSpPr>
          <p:cNvPr id="9" name="矩形 8"/>
          <p:cNvSpPr/>
          <p:nvPr/>
        </p:nvSpPr>
        <p:spPr>
          <a:xfrm>
            <a:off x="899592" y="4869160"/>
            <a:ext cx="7848872" cy="1200329"/>
          </a:xfrm>
          <a:prstGeom prst="rect">
            <a:avLst/>
          </a:prstGeom>
        </p:spPr>
        <p:txBody>
          <a:bodyPr wrap="square">
            <a:spAutoFit/>
          </a:bodyPr>
          <a:lstStyle/>
          <a:p>
            <a:r>
              <a:rPr lang="en-US" altLang="zh-CN" dirty="0"/>
              <a:t>2012</a:t>
            </a:r>
            <a:r>
              <a:rPr lang="zh-CN" altLang="zh-CN" dirty="0"/>
              <a:t>年是卷积神经网络崛起之年。这一年，</a:t>
            </a:r>
            <a:r>
              <a:rPr lang="en-US" altLang="zh-CN" dirty="0"/>
              <a:t>Alex </a:t>
            </a:r>
            <a:r>
              <a:rPr lang="en-US" altLang="zh-CN" dirty="0" err="1"/>
              <a:t>Krizhevsky</a:t>
            </a:r>
            <a:r>
              <a:rPr lang="zh-CN" altLang="zh-CN" dirty="0"/>
              <a:t>带着卷积神经网络参加了</a:t>
            </a:r>
            <a:r>
              <a:rPr lang="en-US" altLang="zh-CN" dirty="0"/>
              <a:t>ImageNet</a:t>
            </a:r>
            <a:r>
              <a:rPr lang="zh-CN" altLang="zh-CN" dirty="0"/>
              <a:t>竞赛（其重要程度相当于奥运会）并一鸣惊人，将识别错误率从</a:t>
            </a:r>
            <a:r>
              <a:rPr lang="en-US" altLang="zh-CN" dirty="0"/>
              <a:t>26%</a:t>
            </a:r>
            <a:r>
              <a:rPr lang="zh-CN" altLang="zh-CN" dirty="0"/>
              <a:t>降到了</a:t>
            </a:r>
            <a:r>
              <a:rPr lang="en-US" altLang="zh-CN" dirty="0"/>
              <a:t>15%,</a:t>
            </a:r>
            <a:r>
              <a:rPr lang="zh-CN" altLang="zh-CN" dirty="0"/>
              <a:t>。从那开始，很多公司开始使用深度学习作为他们服务的核心。</a:t>
            </a:r>
            <a:endParaRPr lang="zh-CN" altLang="en-US" dirty="0"/>
          </a:p>
        </p:txBody>
      </p:sp>
    </p:spTree>
    <p:custDataLst>
      <p:tags r:id="rId1"/>
    </p:custDataLst>
  </p:cSld>
  <p:clrMapOvr>
    <a:masterClrMapping/>
  </p:clrMapOvr>
  <p:transition spd="slow">
    <p:wipe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1043608" y="1206277"/>
            <a:ext cx="7848872" cy="54852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tle 1"/>
          <p:cNvSpPr>
            <a:spLocks noGrp="1"/>
          </p:cNvSpPr>
          <p:nvPr>
            <p:ph type="title"/>
            <p:custDataLst>
              <p:tags r:id="rId1"/>
            </p:custDataLst>
          </p:nvPr>
        </p:nvSpPr>
        <p:spPr>
          <a:xfrm>
            <a:off x="683568" y="296416"/>
            <a:ext cx="8051232" cy="756320"/>
          </a:xfrm>
        </p:spPr>
        <p:txBody>
          <a:bodyPr>
            <a:normAutofit/>
          </a:bodyPr>
          <a:lstStyle/>
          <a:p>
            <a:r>
              <a:rPr lang="en-US" altLang="zh-CN" dirty="0"/>
              <a:t>CNN</a:t>
            </a:r>
            <a:r>
              <a:rPr lang="zh-CN" altLang="en-US" dirty="0"/>
              <a:t>卷积神经网络识别图像的过程</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11560" y="224408"/>
            <a:ext cx="7848872" cy="612304"/>
          </a:xfrm>
        </p:spPr>
        <p:txBody>
          <a:bodyPr>
            <a:normAutofit fontScale="90000"/>
          </a:bodyPr>
          <a:lstStyle/>
          <a:p>
            <a:r>
              <a:rPr lang="zh-CN" altLang="en-US" dirty="0"/>
              <a:t>卷积计算</a:t>
            </a:r>
            <a:r>
              <a:rPr lang="en-US" altLang="zh-CN" dirty="0"/>
              <a:t>-</a:t>
            </a:r>
            <a:r>
              <a:rPr lang="zh-CN" altLang="en-US" dirty="0"/>
              <a:t>矩阵相同位置相乘求和</a:t>
            </a:r>
            <a:endParaRPr lang="en-US" dirty="0"/>
          </a:p>
        </p:txBody>
      </p:sp>
      <p:sp>
        <p:nvSpPr>
          <p:cNvPr id="3" name="AutoShape 4" descr="https://img-blog.csdn.net/20161125170118616"/>
          <p:cNvSpPr>
            <a:spLocks noChangeAspect="1" noChangeArrowheads="1"/>
          </p:cNvSpPr>
          <p:nvPr/>
        </p:nvSpPr>
        <p:spPr bwMode="auto">
          <a:xfrm>
            <a:off x="6350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6" descr="https://img-blog.csdn.net/20161125170118616"/>
          <p:cNvSpPr>
            <a:spLocks noChangeAspect="1" noChangeArrowheads="1"/>
          </p:cNvSpPr>
          <p:nvPr/>
        </p:nvSpPr>
        <p:spPr bwMode="auto">
          <a:xfrm>
            <a:off x="215900"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7177" name="Picture 9" descr="https://pic4.zhimg.com/v2-a1848405f396f66144af03845c5e9b7e_b.gif"/>
          <p:cNvPicPr>
            <a:picLocks noChangeAspect="1" noChangeArrowheads="1" noCrop="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73988" y="908721"/>
            <a:ext cx="7330287" cy="4968552"/>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Convolution schematic.gif">
            <a:hlinkClick r:id="rId6"/>
          </p:cNvPr>
          <p:cNvPicPr>
            <a:picLocks noChangeAspect="1" noChangeArrowheads="1" noCrop="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5364088" y="3861048"/>
            <a:ext cx="3566419" cy="260362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027526030"/>
      </p:ext>
    </p:extLst>
  </p:cSld>
  <p:clrMapOvr>
    <a:masterClrMapping/>
  </p:clrMapOvr>
  <p:transition spd="slow">
    <p:wipe dir="d"/>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83568" y="152400"/>
            <a:ext cx="7848872" cy="881362"/>
          </a:xfrm>
        </p:spPr>
        <p:txBody>
          <a:bodyPr>
            <a:normAutofit fontScale="90000"/>
          </a:bodyPr>
          <a:lstStyle/>
          <a:p>
            <a:r>
              <a:rPr lang="zh-CN" altLang="en-US" dirty="0"/>
              <a:t>卷积计算</a:t>
            </a:r>
            <a:r>
              <a:rPr lang="en-US" altLang="zh-CN" dirty="0"/>
              <a:t>-</a:t>
            </a:r>
            <a:r>
              <a:rPr lang="zh-CN" altLang="en-US" dirty="0"/>
              <a:t>矩阵相同位置相乘求和</a:t>
            </a:r>
            <a:endParaRPr lang="en-US" dirty="0"/>
          </a:p>
        </p:txBody>
      </p:sp>
      <p:sp>
        <p:nvSpPr>
          <p:cNvPr id="3" name="AutoShape 4" descr="https://img-blog.csdn.net/20161125170118616"/>
          <p:cNvSpPr>
            <a:spLocks noChangeAspect="1" noChangeArrowheads="1"/>
          </p:cNvSpPr>
          <p:nvPr/>
        </p:nvSpPr>
        <p:spPr bwMode="auto">
          <a:xfrm>
            <a:off x="6350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6" descr="https://img-blog.csdn.net/20161125170118616"/>
          <p:cNvSpPr>
            <a:spLocks noChangeAspect="1" noChangeArrowheads="1"/>
          </p:cNvSpPr>
          <p:nvPr/>
        </p:nvSpPr>
        <p:spPr bwMode="auto">
          <a:xfrm>
            <a:off x="215900"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3314" name="Picture 2" descr="https://pic1.zhimg.com/v2-15fea61b768f7561648dbea164fcb75f_b.gif"/>
          <p:cNvPicPr>
            <a:picLocks noChangeAspect="1" noChangeArrowheads="1" noCrop="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03648" y="1052736"/>
            <a:ext cx="6552728" cy="5181600"/>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2" descr="https://img-blog.csdn.net/20170608095945374"/>
          <p:cNvSpPr>
            <a:spLocks noChangeAspect="1" noChangeArrowheads="1"/>
          </p:cNvSpPr>
          <p:nvPr/>
        </p:nvSpPr>
        <p:spPr bwMode="auto">
          <a:xfrm>
            <a:off x="46038" y="-984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custDataLst>
      <p:tags r:id="rId1"/>
    </p:custDataLst>
    <p:extLst>
      <p:ext uri="{BB962C8B-B14F-4D97-AF65-F5344CB8AC3E}">
        <p14:creationId xmlns:p14="http://schemas.microsoft.com/office/powerpoint/2010/main" val="1002844458"/>
      </p:ext>
    </p:extLst>
  </p:cSld>
  <p:clrMapOvr>
    <a:masterClrMapping/>
  </p:clrMapOvr>
  <p:transition spd="slow">
    <p:wipe dir="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83568" y="152400"/>
            <a:ext cx="7848872" cy="881362"/>
          </a:xfrm>
        </p:spPr>
        <p:txBody>
          <a:bodyPr>
            <a:normAutofit/>
          </a:bodyPr>
          <a:lstStyle/>
          <a:p>
            <a:r>
              <a:rPr lang="zh-CN" altLang="en-US" dirty="0"/>
              <a:t>卷积核的通道数</a:t>
            </a:r>
            <a:endParaRPr lang="en-US" dirty="0"/>
          </a:p>
        </p:txBody>
      </p:sp>
      <p:sp>
        <p:nvSpPr>
          <p:cNvPr id="3" name="AutoShape 4" descr="https://img-blog.csdn.net/20161125170118616"/>
          <p:cNvSpPr>
            <a:spLocks noChangeAspect="1" noChangeArrowheads="1"/>
          </p:cNvSpPr>
          <p:nvPr/>
        </p:nvSpPr>
        <p:spPr bwMode="auto">
          <a:xfrm>
            <a:off x="6350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6" descr="https://img-blog.csdn.net/20161125170118616"/>
          <p:cNvSpPr>
            <a:spLocks noChangeAspect="1" noChangeArrowheads="1"/>
          </p:cNvSpPr>
          <p:nvPr/>
        </p:nvSpPr>
        <p:spPr bwMode="auto">
          <a:xfrm>
            <a:off x="215900"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2" descr="https://img-blog.csdn.net/20170608095945374"/>
          <p:cNvSpPr>
            <a:spLocks noChangeAspect="1" noChangeArrowheads="1"/>
          </p:cNvSpPr>
          <p:nvPr/>
        </p:nvSpPr>
        <p:spPr bwMode="auto">
          <a:xfrm>
            <a:off x="46038" y="-984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7171" name="Picture 3"/>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259632" y="1124744"/>
            <a:ext cx="7150571" cy="54654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2999270187"/>
      </p:ext>
    </p:extLst>
  </p:cSld>
  <p:clrMapOvr>
    <a:masterClrMapping/>
  </p:clrMapOvr>
  <p:transition spd="slow">
    <p:wipe di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83568" y="152400"/>
            <a:ext cx="7848872" cy="756320"/>
          </a:xfrm>
        </p:spPr>
        <p:txBody>
          <a:bodyPr>
            <a:normAutofit fontScale="90000"/>
          </a:bodyPr>
          <a:lstStyle/>
          <a:p>
            <a:r>
              <a:rPr lang="zh-CN" altLang="en-US" dirty="0"/>
              <a:t>图像上做卷积的效果</a:t>
            </a:r>
            <a:endParaRPr lang="en-US" dirty="0"/>
          </a:p>
        </p:txBody>
      </p:sp>
      <p:sp>
        <p:nvSpPr>
          <p:cNvPr id="3" name="AutoShape 4" descr="https://img-blog.csdn.net/20161125170118616"/>
          <p:cNvSpPr>
            <a:spLocks noChangeAspect="1" noChangeArrowheads="1"/>
          </p:cNvSpPr>
          <p:nvPr/>
        </p:nvSpPr>
        <p:spPr bwMode="auto">
          <a:xfrm>
            <a:off x="6350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6" descr="https://img-blog.csdn.net/20161125170118616"/>
          <p:cNvSpPr>
            <a:spLocks noChangeAspect="1" noChangeArrowheads="1"/>
          </p:cNvSpPr>
          <p:nvPr/>
        </p:nvSpPr>
        <p:spPr bwMode="auto">
          <a:xfrm>
            <a:off x="215900"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4338" name="Picture 2" descr="https://pic4.zhimg.com/80/v2-0af0670a72071454b5c6d56f55595c6e_hd.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89223" y="836712"/>
            <a:ext cx="7515225" cy="594928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379621947"/>
      </p:ext>
    </p:extLst>
  </p:cSld>
  <p:clrMapOvr>
    <a:masterClrMapping/>
  </p:clrMapOvr>
  <p:transition spd="slow">
    <p:wipe di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83568" y="152400"/>
            <a:ext cx="8280920" cy="756320"/>
          </a:xfrm>
        </p:spPr>
        <p:txBody>
          <a:bodyPr>
            <a:normAutofit fontScale="90000"/>
          </a:bodyPr>
          <a:lstStyle/>
          <a:p>
            <a:r>
              <a:rPr lang="zh-CN" altLang="en-US" dirty="0"/>
              <a:t>卷积核是什么？</a:t>
            </a:r>
            <a:endParaRPr lang="en-US" dirty="0"/>
          </a:p>
        </p:txBody>
      </p:sp>
      <p:sp>
        <p:nvSpPr>
          <p:cNvPr id="3" name="矩形 2"/>
          <p:cNvSpPr/>
          <p:nvPr/>
        </p:nvSpPr>
        <p:spPr>
          <a:xfrm>
            <a:off x="899592" y="4797152"/>
            <a:ext cx="7776864" cy="1477328"/>
          </a:xfrm>
          <a:prstGeom prst="rect">
            <a:avLst/>
          </a:prstGeom>
        </p:spPr>
        <p:txBody>
          <a:bodyPr wrap="square">
            <a:spAutoFit/>
          </a:bodyPr>
          <a:lstStyle/>
          <a:p>
            <a:r>
              <a:rPr lang="zh-CN" altLang="en-US" dirty="0"/>
              <a:t>卷积核</a:t>
            </a:r>
            <a:r>
              <a:rPr lang="en-US" altLang="zh-CN" dirty="0"/>
              <a:t>Kernel</a:t>
            </a:r>
            <a:r>
              <a:rPr lang="zh-CN" altLang="en-US" dirty="0"/>
              <a:t>也叫滤波器</a:t>
            </a:r>
            <a:r>
              <a:rPr lang="en-US" altLang="zh-CN" dirty="0"/>
              <a:t>filter</a:t>
            </a:r>
            <a:r>
              <a:rPr lang="zh-CN" altLang="en-US" dirty="0"/>
              <a:t>，代表图像的某种特征；也称为神经元。比如垂直边缘，水平边缘，颜色，纹理等等，这些所有神经元加起来就好比就是整张图像的特征提取器集合。</a:t>
            </a:r>
            <a:endParaRPr lang="en-US" altLang="zh-CN" dirty="0"/>
          </a:p>
          <a:p>
            <a:r>
              <a:rPr lang="zh-CN" altLang="en-US" dirty="0"/>
              <a:t>卷积核越深越能检测图像更高级别，更高层次，更复杂，更抽象，更泛化的特征。</a:t>
            </a:r>
          </a:p>
        </p:txBody>
      </p:sp>
      <p:pic>
        <p:nvPicPr>
          <p:cNvPr id="4" name="图片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31640" y="1484784"/>
            <a:ext cx="4305300" cy="1285875"/>
          </a:xfrm>
          <a:prstGeom prst="rect">
            <a:avLst/>
          </a:prstGeom>
        </p:spPr>
      </p:pic>
    </p:spTree>
    <p:custDataLst>
      <p:tags r:id="rId1"/>
    </p:custDataLst>
    <p:extLst>
      <p:ext uri="{BB962C8B-B14F-4D97-AF65-F5344CB8AC3E}">
        <p14:creationId xmlns:p14="http://schemas.microsoft.com/office/powerpoint/2010/main" val="2054953761"/>
      </p:ext>
    </p:extLst>
  </p:cSld>
  <p:clrMapOvr>
    <a:masterClrMapping/>
  </p:clrMapOvr>
  <p:transition spd="slow">
    <p:wipe dir="d"/>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97231" y="152400"/>
            <a:ext cx="8198771" cy="612304"/>
          </a:xfrm>
        </p:spPr>
        <p:txBody>
          <a:bodyPr>
            <a:normAutofit fontScale="90000"/>
          </a:bodyPr>
          <a:lstStyle/>
          <a:p>
            <a:r>
              <a:rPr lang="zh-CN" altLang="en-US" dirty="0"/>
              <a:t>卷积计算为什么能检测图像的特征？</a:t>
            </a:r>
            <a:endParaRPr lang="en-US" dirty="0"/>
          </a:p>
        </p:txBody>
      </p:sp>
      <p:pic>
        <p:nvPicPr>
          <p:cNvPr id="5" name="图片 4" descr="https://pic1.zhimg.com/80/v2-e329ce17f47f3c616d071fdd093694b9_hd.jp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55576" y="836712"/>
            <a:ext cx="6143625" cy="2181225"/>
          </a:xfrm>
          <a:prstGeom prst="rect">
            <a:avLst/>
          </a:prstGeom>
          <a:noFill/>
          <a:ln>
            <a:noFill/>
          </a:ln>
        </p:spPr>
      </p:pic>
      <p:pic>
        <p:nvPicPr>
          <p:cNvPr id="7" name="图片 6" descr="https://pic3.zhimg.com/80/v2-88277f98dce3041bff09c1a1cd88306a_hd.jp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23728" y="4293493"/>
            <a:ext cx="6772275" cy="2552700"/>
          </a:xfrm>
          <a:prstGeom prst="rect">
            <a:avLst/>
          </a:prstGeom>
          <a:noFill/>
          <a:ln>
            <a:noFill/>
          </a:ln>
        </p:spPr>
      </p:pic>
      <p:pic>
        <p:nvPicPr>
          <p:cNvPr id="4" name="图片 3" descr="https://pic1.zhimg.com/80/v2-72360d0b12c1d67d50ecc373a92bee44_hd.jpg"/>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5148065" y="2723939"/>
            <a:ext cx="3600399" cy="1569157"/>
          </a:xfrm>
          <a:prstGeom prst="rect">
            <a:avLst/>
          </a:prstGeom>
          <a:noFill/>
          <a:ln>
            <a:noFill/>
          </a:ln>
        </p:spPr>
      </p:pic>
      <p:sp>
        <p:nvSpPr>
          <p:cNvPr id="3" name="矩形 2"/>
          <p:cNvSpPr/>
          <p:nvPr/>
        </p:nvSpPr>
        <p:spPr>
          <a:xfrm>
            <a:off x="724372" y="5013176"/>
            <a:ext cx="1412651" cy="707886"/>
          </a:xfrm>
          <a:prstGeom prst="rect">
            <a:avLst/>
          </a:prstGeom>
          <a:noFill/>
        </p:spPr>
        <p:txBody>
          <a:bodyPr wrap="square" lIns="91440" tIns="45720" rIns="91440" bIns="4572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ctr"/>
            <a:r>
              <a:rPr lang="zh-CN" altLang="en-US" sz="2000" b="1" cap="all"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神经元激活放电</a:t>
            </a:r>
          </a:p>
        </p:txBody>
      </p:sp>
      <p:sp>
        <p:nvSpPr>
          <p:cNvPr id="8" name="矩形 7"/>
          <p:cNvSpPr/>
          <p:nvPr/>
        </p:nvSpPr>
        <p:spPr>
          <a:xfrm>
            <a:off x="827584" y="3284984"/>
            <a:ext cx="3960440" cy="646331"/>
          </a:xfrm>
          <a:prstGeom prst="rect">
            <a:avLst/>
          </a:prstGeom>
        </p:spPr>
        <p:txBody>
          <a:bodyPr wrap="square">
            <a:spAutoFit/>
          </a:bodyPr>
          <a:lstStyle/>
          <a:p>
            <a:r>
              <a:rPr lang="zh-CN" altLang="en-US" dirty="0"/>
              <a:t>卷积计算本质就是相似度匹配，一样不一样。</a:t>
            </a:r>
          </a:p>
        </p:txBody>
      </p:sp>
    </p:spTree>
    <p:custDataLst>
      <p:tags r:id="rId1"/>
    </p:custDataLst>
    <p:extLst>
      <p:ext uri="{BB962C8B-B14F-4D97-AF65-F5344CB8AC3E}">
        <p14:creationId xmlns:p14="http://schemas.microsoft.com/office/powerpoint/2010/main" val="2547126584"/>
      </p:ext>
    </p:extLst>
  </p:cSld>
  <p:clrMapOvr>
    <a:masterClrMapping/>
  </p:clrMapOvr>
  <p:transition spd="slow">
    <p:wipe dir="d"/>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83568" y="188640"/>
            <a:ext cx="8136904" cy="684312"/>
          </a:xfrm>
        </p:spPr>
        <p:txBody>
          <a:bodyPr>
            <a:normAutofit fontScale="90000"/>
          </a:bodyPr>
          <a:lstStyle/>
          <a:p>
            <a:r>
              <a:rPr lang="zh-CN" altLang="en-US" dirty="0"/>
              <a:t>不同的卷积核多角度检测图像特征</a:t>
            </a:r>
            <a:endParaRPr lang="en-US" dirty="0"/>
          </a:p>
        </p:txBody>
      </p:sp>
      <p:sp>
        <p:nvSpPr>
          <p:cNvPr id="3" name="矩形 2"/>
          <p:cNvSpPr/>
          <p:nvPr/>
        </p:nvSpPr>
        <p:spPr>
          <a:xfrm>
            <a:off x="899592" y="6165304"/>
            <a:ext cx="7776864" cy="369332"/>
          </a:xfrm>
          <a:prstGeom prst="rect">
            <a:avLst/>
          </a:prstGeom>
        </p:spPr>
        <p:txBody>
          <a:bodyPr wrap="square">
            <a:spAutoFit/>
          </a:bodyPr>
          <a:lstStyle/>
          <a:p>
            <a:r>
              <a:rPr lang="zh-CN" altLang="en-US" dirty="0"/>
              <a:t>每一个卷积核代表提取不同的特征，多个卷积核提取的特征然后进行组合。</a:t>
            </a:r>
          </a:p>
        </p:txBody>
      </p:sp>
      <p:pic>
        <p:nvPicPr>
          <p:cNvPr id="5"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79886" y="1052736"/>
            <a:ext cx="6064522" cy="48965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矩形 3"/>
          <p:cNvSpPr/>
          <p:nvPr/>
        </p:nvSpPr>
        <p:spPr>
          <a:xfrm>
            <a:off x="755576" y="2690917"/>
            <a:ext cx="1440160" cy="954107"/>
          </a:xfrm>
          <a:prstGeom prst="rect">
            <a:avLst/>
          </a:prstGeom>
          <a:noFill/>
        </p:spPr>
        <p:txBody>
          <a:bodyPr wrap="square" lIns="91440" tIns="45720" rIns="91440" bIns="45720">
            <a:spAutoFit/>
          </a:bodyPr>
          <a:lstStyle/>
          <a:p>
            <a:pPr algn="ctr"/>
            <a:r>
              <a:rPr lang="zh-CN" altLang="en-US" sz="28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可视化卷积核</a:t>
            </a:r>
          </a:p>
        </p:txBody>
      </p:sp>
    </p:spTree>
    <p:custDataLst>
      <p:tags r:id="rId1"/>
    </p:custDataLst>
    <p:extLst>
      <p:ext uri="{BB962C8B-B14F-4D97-AF65-F5344CB8AC3E}">
        <p14:creationId xmlns:p14="http://schemas.microsoft.com/office/powerpoint/2010/main" val="1464302540"/>
      </p:ext>
    </p:extLst>
  </p:cSld>
  <p:clrMapOvr>
    <a:masterClrMapping/>
  </p:clrMapOvr>
  <p:transition spd="slow">
    <p:wipe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043608" y="1340768"/>
            <a:ext cx="7151514" cy="3744416"/>
          </a:xfrm>
          <a:prstGeom prst="rect">
            <a:avLst/>
          </a:prstGeom>
          <a:noFill/>
        </p:spPr>
        <p:txBody>
          <a:bodyPr wrap="square" rtlCol="0">
            <a:normAutofit/>
          </a:bodyPr>
          <a:lstStyle/>
          <a:p>
            <a:pPr algn="ctr"/>
            <a:r>
              <a:rPr lang="zh-CN" altLang="en-US" sz="4000" dirty="0"/>
              <a:t>生物学神经网络</a:t>
            </a:r>
            <a:endParaRPr lang="en-US" sz="4000" dirty="0"/>
          </a:p>
        </p:txBody>
      </p:sp>
      <p:pic>
        <p:nvPicPr>
          <p:cNvPr id="9" name="Picture 8"/>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953000" y="0"/>
            <a:ext cx="7765662" cy="16476125"/>
          </a:xfrm>
          <a:prstGeom prst="rect">
            <a:avLst/>
          </a:prstGeom>
        </p:spPr>
      </p:pic>
    </p:spTree>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11560" y="188640"/>
            <a:ext cx="8424936" cy="602552"/>
          </a:xfrm>
        </p:spPr>
        <p:txBody>
          <a:bodyPr>
            <a:normAutofit fontScale="90000"/>
          </a:bodyPr>
          <a:lstStyle/>
          <a:p>
            <a:r>
              <a:rPr lang="zh-CN" altLang="en-US" dirty="0"/>
              <a:t>深度卷积核检测图像更高层次的特征</a:t>
            </a:r>
            <a:endParaRPr lang="en-US" dirty="0"/>
          </a:p>
        </p:txBody>
      </p:sp>
      <p:sp>
        <p:nvSpPr>
          <p:cNvPr id="3" name="Content Placeholder 2"/>
          <p:cNvSpPr>
            <a:spLocks noGrp="1"/>
          </p:cNvSpPr>
          <p:nvPr>
            <p:ph sz="half" idx="1"/>
            <p:custDataLst>
              <p:tags r:id="rId3"/>
            </p:custDataLst>
          </p:nvPr>
        </p:nvSpPr>
        <p:spPr>
          <a:xfrm>
            <a:off x="838200" y="1524000"/>
            <a:ext cx="3733800" cy="4525963"/>
          </a:xfrm>
        </p:spPr>
        <p:txBody>
          <a:bodyPr>
            <a:normAutofit/>
          </a:bodyPr>
          <a:lstStyle/>
          <a:p>
            <a:r>
              <a:rPr lang="en-US" sz="3200" dirty="0"/>
              <a:t>Technology </a:t>
            </a:r>
          </a:p>
          <a:p>
            <a:r>
              <a:rPr lang="en-US" sz="3200" dirty="0"/>
              <a:t>Procedure</a:t>
            </a:r>
          </a:p>
          <a:p>
            <a:r>
              <a:rPr lang="en-US" sz="3200" dirty="0"/>
              <a:t>Policies</a:t>
            </a:r>
          </a:p>
          <a:p>
            <a:r>
              <a:rPr lang="en-US" sz="3200" dirty="0"/>
              <a:t>Benefits </a:t>
            </a:r>
            <a:endParaRPr lang="en-US" sz="3600" dirty="0"/>
          </a:p>
        </p:txBody>
      </p:sp>
      <p:pic>
        <p:nvPicPr>
          <p:cNvPr id="1026" name="Picture 2" descr="C:\Users\niubinhan\Pictures\kernal001.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07232" y="764704"/>
            <a:ext cx="7497216" cy="5976664"/>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40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90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150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83568" y="152400"/>
            <a:ext cx="7691192" cy="684312"/>
          </a:xfrm>
        </p:spPr>
        <p:txBody>
          <a:bodyPr>
            <a:normAutofit fontScale="90000"/>
          </a:bodyPr>
          <a:lstStyle/>
          <a:p>
            <a:r>
              <a:rPr lang="zh-CN" altLang="en-US" dirty="0"/>
              <a:t>图像卷积运算的结果</a:t>
            </a:r>
            <a:endParaRPr lang="en-US" dirty="0"/>
          </a:p>
        </p:txBody>
      </p:sp>
      <p:pic>
        <p:nvPicPr>
          <p:cNvPr id="15362"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7584" y="1052736"/>
            <a:ext cx="7632848" cy="48245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矩形 4"/>
          <p:cNvSpPr/>
          <p:nvPr/>
        </p:nvSpPr>
        <p:spPr>
          <a:xfrm>
            <a:off x="899592" y="6165304"/>
            <a:ext cx="7776864" cy="369332"/>
          </a:xfrm>
          <a:prstGeom prst="rect">
            <a:avLst/>
          </a:prstGeom>
        </p:spPr>
        <p:txBody>
          <a:bodyPr wrap="square">
            <a:spAutoFit/>
          </a:bodyPr>
          <a:lstStyle/>
          <a:p>
            <a:r>
              <a:rPr lang="zh-CN" altLang="en-US" dirty="0"/>
              <a:t>相似则输出一个明显变大的值，否则输出极小值。</a:t>
            </a:r>
          </a:p>
        </p:txBody>
      </p:sp>
    </p:spTree>
    <p:custDataLst>
      <p:tags r:id="rId1"/>
    </p:custDataLst>
    <p:extLst>
      <p:ext uri="{BB962C8B-B14F-4D97-AF65-F5344CB8AC3E}">
        <p14:creationId xmlns:p14="http://schemas.microsoft.com/office/powerpoint/2010/main" val="1411623184"/>
      </p:ext>
    </p:extLst>
  </p:cSld>
  <p:clrMapOvr>
    <a:masterClrMapping/>
  </p:clrMapOvr>
  <p:transition spd="slow">
    <p:wipe dir="d"/>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83568" y="152400"/>
            <a:ext cx="7691192" cy="684312"/>
          </a:xfrm>
        </p:spPr>
        <p:txBody>
          <a:bodyPr>
            <a:normAutofit fontScale="90000"/>
          </a:bodyPr>
          <a:lstStyle/>
          <a:p>
            <a:r>
              <a:rPr lang="zh-CN" altLang="en-US" dirty="0"/>
              <a:t>图像卷积运算的结果</a:t>
            </a:r>
            <a:endParaRPr lang="en-US" dirty="0"/>
          </a:p>
        </p:txBody>
      </p:sp>
      <p:sp>
        <p:nvSpPr>
          <p:cNvPr id="5" name="矩形 4"/>
          <p:cNvSpPr/>
          <p:nvPr/>
        </p:nvSpPr>
        <p:spPr>
          <a:xfrm>
            <a:off x="899592" y="6165304"/>
            <a:ext cx="7776864" cy="369332"/>
          </a:xfrm>
          <a:prstGeom prst="rect">
            <a:avLst/>
          </a:prstGeom>
        </p:spPr>
        <p:txBody>
          <a:bodyPr wrap="square">
            <a:spAutoFit/>
          </a:bodyPr>
          <a:lstStyle/>
          <a:p>
            <a:r>
              <a:rPr lang="zh-CN" altLang="en-US" dirty="0"/>
              <a:t>相似则输出一个明显变大的值，否则输出极小值。</a:t>
            </a:r>
          </a:p>
        </p:txBody>
      </p:sp>
      <p:pic>
        <p:nvPicPr>
          <p:cNvPr id="1026"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1480" y="1285875"/>
            <a:ext cx="8001000" cy="428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3120669115"/>
      </p:ext>
    </p:extLst>
  </p:cSld>
  <p:clrMapOvr>
    <a:masterClrMapping/>
  </p:clrMapOvr>
  <p:transition spd="slow">
    <p:wipe di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683568" y="260648"/>
            <a:ext cx="7848872" cy="504056"/>
          </a:xfrm>
        </p:spPr>
        <p:txBody>
          <a:bodyPr>
            <a:normAutofit fontScale="90000"/>
          </a:bodyPr>
          <a:lstStyle/>
          <a:p>
            <a:r>
              <a:rPr lang="zh-CN" altLang="en-US" dirty="0"/>
              <a:t>全连接层</a:t>
            </a:r>
            <a:r>
              <a:rPr lang="en-US" altLang="zh-CN" dirty="0"/>
              <a:t>-</a:t>
            </a:r>
            <a:r>
              <a:rPr lang="zh-CN" altLang="en-US" dirty="0"/>
              <a:t>输出预测结果</a:t>
            </a:r>
            <a:endParaRPr lang="en-US" dirty="0"/>
          </a:p>
        </p:txBody>
      </p:sp>
      <p:pic>
        <p:nvPicPr>
          <p:cNvPr id="2050" name="Picture 2" descr="https://timgsa.baidu.com/timg?image&amp;quality=80&amp;size=b9999_10000&amp;sec=1533190407709&amp;di=6c93e4e18439740fff9f0c0a080dbbe0&amp;imgtype=0&amp;src=http%3A%2F%2Fn1.itc.cn%2Fimg8%2Fwb%2Frecom%2F2016%2F07%2F31%2F146997153621462447.JPE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868641" y="836712"/>
            <a:ext cx="6927827" cy="331236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timgsa.baidu.com/timg?image&amp;quality=80&amp;size=b9999_10000&amp;sec=1533190518135&amp;di=c4fc5d9f359a3dff65239cd166da85db&amp;imgtype=jpg&amp;src=http%3A%2F%2Fimg4.imgtn.bdimg.com%2Fit%2Fu%3D2871099574%2C1560318160%26fm%3D214%26gp%3D0.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66453" y="3789040"/>
            <a:ext cx="6029325" cy="227647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866453" y="6095037"/>
            <a:ext cx="7930015" cy="646331"/>
          </a:xfrm>
          <a:prstGeom prst="rect">
            <a:avLst/>
          </a:prstGeom>
        </p:spPr>
        <p:txBody>
          <a:bodyPr wrap="square">
            <a:spAutoFit/>
          </a:bodyPr>
          <a:lstStyle/>
          <a:p>
            <a:r>
              <a:rPr lang="zh-CN" altLang="en-US" dirty="0"/>
              <a:t>图像特征图的“分布式特征表示”映射到样本标记空间。在整个卷积神经网络中起到“分类器”的作用</a:t>
            </a:r>
          </a:p>
        </p:txBody>
      </p:sp>
    </p:spTree>
    <p:custDataLst>
      <p:tags r:id="rId1"/>
    </p:custDataLst>
    <p:extLst>
      <p:ext uri="{BB962C8B-B14F-4D97-AF65-F5344CB8AC3E}">
        <p14:creationId xmlns:p14="http://schemas.microsoft.com/office/powerpoint/2010/main" val="409686112"/>
      </p:ext>
    </p:extLst>
  </p:cSld>
  <p:clrMapOvr>
    <a:masterClrMapping/>
  </p:clrMapOvr>
  <p:transition spd="slow">
    <p:wipe dir="d"/>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756320"/>
          </a:xfrm>
        </p:spPr>
        <p:txBody>
          <a:bodyPr>
            <a:normAutofit fontScale="90000"/>
          </a:bodyPr>
          <a:lstStyle/>
          <a:p>
            <a:r>
              <a:rPr lang="zh-CN" altLang="en-US" dirty="0"/>
              <a:t>全连接层</a:t>
            </a:r>
            <a:r>
              <a:rPr lang="en-US" altLang="zh-CN" dirty="0"/>
              <a:t>-</a:t>
            </a:r>
            <a:r>
              <a:rPr lang="zh-CN" altLang="en-US" dirty="0"/>
              <a:t>输出预测结果</a:t>
            </a:r>
            <a:endParaRPr lang="en-US" dirty="0"/>
          </a:p>
        </p:txBody>
      </p:sp>
      <p:graphicFrame>
        <p:nvGraphicFramePr>
          <p:cNvPr id="6" name="对象 5"/>
          <p:cNvGraphicFramePr>
            <a:graphicFrameLocks noChangeAspect="1"/>
          </p:cNvGraphicFramePr>
          <p:nvPr>
            <p:extLst>
              <p:ext uri="{D42A27DB-BD31-4B8C-83A1-F6EECF244321}">
                <p14:modId xmlns:p14="http://schemas.microsoft.com/office/powerpoint/2010/main" val="3851838281"/>
              </p:ext>
            </p:extLst>
          </p:nvPr>
        </p:nvGraphicFramePr>
        <p:xfrm>
          <a:off x="1835696" y="1052736"/>
          <a:ext cx="6257925" cy="4657725"/>
        </p:xfrm>
        <a:graphic>
          <a:graphicData uri="http://schemas.openxmlformats.org/presentationml/2006/ole">
            <mc:AlternateContent xmlns:mc="http://schemas.openxmlformats.org/markup-compatibility/2006">
              <mc:Choice xmlns:v="urn:schemas-microsoft-com:vml" Requires="v">
                <p:oleObj spid="_x0000_s3371" name="工作表" r:id="rId5" imgW="6258157" imgH="4657791" progId="Excel.Sheet.12">
                  <p:embed/>
                </p:oleObj>
              </mc:Choice>
              <mc:Fallback>
                <p:oleObj name="工作表" r:id="rId5" imgW="6258157" imgH="4657791" progId="Excel.Sheet.12">
                  <p:embed/>
                  <p:pic>
                    <p:nvPicPr>
                      <p:cNvPr id="0" name="Picture 29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35696" y="1052736"/>
                        <a:ext cx="6257925" cy="46577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矩形 7"/>
          <p:cNvSpPr/>
          <p:nvPr/>
        </p:nvSpPr>
        <p:spPr>
          <a:xfrm>
            <a:off x="539552" y="2564904"/>
            <a:ext cx="1046440" cy="2217915"/>
          </a:xfrm>
          <a:prstGeom prst="rect">
            <a:avLst/>
          </a:prstGeom>
          <a:noFill/>
        </p:spPr>
        <p:txBody>
          <a:bodyPr vert="eaVert" wrap="none" lIns="91440" tIns="45720" rIns="91440" bIns="45720" anchor="b">
            <a:spAutoFit/>
          </a:bodyPr>
          <a:lstStyle/>
          <a:p>
            <a:pPr algn="ctr"/>
            <a:r>
              <a:rPr lang="zh-CN" altLang="en-US" sz="28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隐含层输出的</a:t>
            </a:r>
            <a:endParaRPr lang="en-US" altLang="zh-CN" sz="28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a:p>
            <a:pPr algn="ctr"/>
            <a:r>
              <a:rPr lang="zh-CN" altLang="en-US" sz="28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特征图</a:t>
            </a:r>
          </a:p>
        </p:txBody>
      </p:sp>
      <p:sp>
        <p:nvSpPr>
          <p:cNvPr id="9" name="右大括号 8"/>
          <p:cNvSpPr/>
          <p:nvPr/>
        </p:nvSpPr>
        <p:spPr>
          <a:xfrm>
            <a:off x="1403648" y="1772816"/>
            <a:ext cx="537736" cy="381642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矩形 9"/>
          <p:cNvSpPr/>
          <p:nvPr/>
        </p:nvSpPr>
        <p:spPr>
          <a:xfrm>
            <a:off x="8100392" y="2821929"/>
            <a:ext cx="738664" cy="1703863"/>
          </a:xfrm>
          <a:prstGeom prst="rect">
            <a:avLst/>
          </a:prstGeom>
          <a:noFill/>
        </p:spPr>
        <p:txBody>
          <a:bodyPr vert="vert" wrap="none" lIns="91440" tIns="45720" rIns="91440" bIns="45720">
            <a:spAutoFit/>
          </a:bodyPr>
          <a:lstStyle/>
          <a:p>
            <a:pPr algn="ctr"/>
            <a:r>
              <a:rPr lang="en-US" altLang="zh-CN" sz="3600" b="1" cap="none" spc="0" dirty="0" err="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SoftMax</a:t>
            </a:r>
            <a:endParaRPr lang="zh-CN" altLang="en-US" sz="36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 name="矩形 12"/>
          <p:cNvSpPr/>
          <p:nvPr/>
        </p:nvSpPr>
        <p:spPr>
          <a:xfrm>
            <a:off x="755576" y="6084004"/>
            <a:ext cx="7920880" cy="369332"/>
          </a:xfrm>
          <a:prstGeom prst="rect">
            <a:avLst/>
          </a:prstGeom>
        </p:spPr>
        <p:txBody>
          <a:bodyPr wrap="square">
            <a:spAutoFit/>
          </a:bodyPr>
          <a:lstStyle/>
          <a:p>
            <a:r>
              <a:rPr lang="zh-CN" altLang="en-US" dirty="0"/>
              <a:t>通过</a:t>
            </a:r>
            <a:r>
              <a:rPr lang="en-US" altLang="zh-CN" dirty="0" err="1"/>
              <a:t>Softmax</a:t>
            </a:r>
            <a:r>
              <a:rPr lang="zh-CN" altLang="en-US" dirty="0"/>
              <a:t>函数将多个标量映射为一个概率分布，输出分类结果的置信度。</a:t>
            </a:r>
          </a:p>
        </p:txBody>
      </p:sp>
      <p:pic>
        <p:nvPicPr>
          <p:cNvPr id="3092" name="Picture 20" descr="https://images2017.cnblogs.com/blog/310680/201711/310680-20171119173544031-322608042.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050307" y="2704715"/>
            <a:ext cx="4733925" cy="1952625"/>
          </a:xfrm>
          <a:prstGeom prst="rect">
            <a:avLst/>
          </a:prstGeom>
          <a:noFill/>
          <a:extLst>
            <a:ext uri="{909E8E84-426E-40DD-AFC4-6F175D3DCCD1}">
              <a14:hiddenFill xmlns:a14="http://schemas.microsoft.com/office/drawing/2010/main">
                <a:solidFill>
                  <a:srgbClr val="FFFFFF"/>
                </a:solidFill>
              </a14:hiddenFill>
            </a:ext>
          </a:extLst>
        </p:spPr>
      </p:pic>
      <p:sp>
        <p:nvSpPr>
          <p:cNvPr id="15" name="右大括号 14"/>
          <p:cNvSpPr/>
          <p:nvPr/>
        </p:nvSpPr>
        <p:spPr>
          <a:xfrm>
            <a:off x="8028384" y="1772816"/>
            <a:ext cx="537736" cy="381642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1943961719"/>
      </p:ext>
    </p:extLst>
  </p:cSld>
  <p:clrMapOvr>
    <a:masterClrMapping/>
  </p:clrMapOvr>
  <p:transition spd="slow">
    <p:wipe dir="d"/>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043608" y="1340768"/>
            <a:ext cx="7151514" cy="3744416"/>
          </a:xfrm>
          <a:prstGeom prst="rect">
            <a:avLst/>
          </a:prstGeom>
          <a:noFill/>
        </p:spPr>
        <p:txBody>
          <a:bodyPr wrap="square" rtlCol="0">
            <a:normAutofit/>
          </a:bodyPr>
          <a:lstStyle/>
          <a:p>
            <a:pPr algn="ctr"/>
            <a:r>
              <a:rPr lang="en-US" altLang="zh-CN" sz="4000" dirty="0"/>
              <a:t>CNN</a:t>
            </a:r>
            <a:r>
              <a:rPr lang="zh-CN" altLang="en-US" sz="4000" dirty="0"/>
              <a:t>卷积神经网络的训练</a:t>
            </a:r>
            <a:endParaRPr lang="en-US" sz="4000" dirty="0"/>
          </a:p>
        </p:txBody>
      </p:sp>
      <p:pic>
        <p:nvPicPr>
          <p:cNvPr id="9" name="Picture 8"/>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953000" y="0"/>
            <a:ext cx="7765662" cy="16476125"/>
          </a:xfrm>
          <a:prstGeom prst="rect">
            <a:avLst/>
          </a:prstGeom>
        </p:spPr>
      </p:pic>
    </p:spTree>
    <p:extLst>
      <p:ext uri="{BB962C8B-B14F-4D97-AF65-F5344CB8AC3E}">
        <p14:creationId xmlns:p14="http://schemas.microsoft.com/office/powerpoint/2010/main" val="2301063537"/>
      </p:ext>
    </p:extLst>
  </p:cSld>
  <p:clrMapOvr>
    <a:masterClrMapping/>
  </p:clrMapOvr>
  <p:transition spd="slow">
    <p:push/>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756320"/>
          </a:xfrm>
        </p:spPr>
        <p:txBody>
          <a:bodyPr>
            <a:normAutofit fontScale="90000"/>
          </a:bodyPr>
          <a:lstStyle/>
          <a:p>
            <a:r>
              <a:rPr lang="zh-CN" altLang="en-US" dirty="0"/>
              <a:t>内容概述</a:t>
            </a:r>
            <a:endParaRPr lang="en-US" dirty="0"/>
          </a:p>
        </p:txBody>
      </p:sp>
      <p:sp>
        <p:nvSpPr>
          <p:cNvPr id="4" name="矩形 3"/>
          <p:cNvSpPr/>
          <p:nvPr/>
        </p:nvSpPr>
        <p:spPr>
          <a:xfrm>
            <a:off x="1475656" y="2348880"/>
            <a:ext cx="3312368" cy="646331"/>
          </a:xfrm>
          <a:prstGeom prst="rect">
            <a:avLst/>
          </a:prstGeom>
        </p:spPr>
        <p:txBody>
          <a:bodyPr wrap="square">
            <a:spAutoFit/>
          </a:bodyPr>
          <a:lstStyle/>
          <a:p>
            <a:r>
              <a:rPr lang="zh-CN" altLang="en-US" sz="3600" dirty="0">
                <a:solidFill>
                  <a:schemeClr val="accent6">
                    <a:lumMod val="75000"/>
                  </a:schemeClr>
                </a:solidFill>
                <a:latin typeface="微软雅黑" panose="020B0503020204020204" pitchFamily="34" charset="-122"/>
                <a:ea typeface="微软雅黑" panose="020B0503020204020204" pitchFamily="34" charset="-122"/>
              </a:rPr>
              <a:t>训练什么？</a:t>
            </a:r>
          </a:p>
        </p:txBody>
      </p:sp>
      <p:sp>
        <p:nvSpPr>
          <p:cNvPr id="5" name="矩形 4"/>
          <p:cNvSpPr/>
          <p:nvPr/>
        </p:nvSpPr>
        <p:spPr>
          <a:xfrm>
            <a:off x="1475656" y="3214717"/>
            <a:ext cx="3312368" cy="646331"/>
          </a:xfrm>
          <a:prstGeom prst="rect">
            <a:avLst/>
          </a:prstGeom>
        </p:spPr>
        <p:txBody>
          <a:bodyPr wrap="square">
            <a:spAutoFit/>
          </a:bodyPr>
          <a:lstStyle/>
          <a:p>
            <a:r>
              <a:rPr lang="zh-CN" altLang="en-US" sz="3600" dirty="0">
                <a:solidFill>
                  <a:schemeClr val="accent6">
                    <a:lumMod val="75000"/>
                  </a:schemeClr>
                </a:solidFill>
                <a:latin typeface="微软雅黑" panose="020B0503020204020204" pitchFamily="34" charset="-122"/>
                <a:ea typeface="微软雅黑" panose="020B0503020204020204" pitchFamily="34" charset="-122"/>
              </a:rPr>
              <a:t>怎么训练？</a:t>
            </a:r>
          </a:p>
        </p:txBody>
      </p:sp>
      <p:sp>
        <p:nvSpPr>
          <p:cNvPr id="6" name="矩形 5"/>
          <p:cNvSpPr/>
          <p:nvPr/>
        </p:nvSpPr>
        <p:spPr>
          <a:xfrm>
            <a:off x="1475656" y="1484784"/>
            <a:ext cx="3312368" cy="646331"/>
          </a:xfrm>
          <a:prstGeom prst="rect">
            <a:avLst/>
          </a:prstGeom>
        </p:spPr>
        <p:txBody>
          <a:bodyPr wrap="square">
            <a:spAutoFit/>
          </a:bodyPr>
          <a:lstStyle/>
          <a:p>
            <a:r>
              <a:rPr lang="zh-CN" altLang="en-US" sz="3600" dirty="0">
                <a:solidFill>
                  <a:schemeClr val="accent6">
                    <a:lumMod val="75000"/>
                  </a:schemeClr>
                </a:solidFill>
                <a:latin typeface="微软雅黑" panose="020B0503020204020204" pitchFamily="34" charset="-122"/>
                <a:ea typeface="微软雅黑" panose="020B0503020204020204" pitchFamily="34" charset="-122"/>
              </a:rPr>
              <a:t>基础知识</a:t>
            </a:r>
          </a:p>
        </p:txBody>
      </p:sp>
      <p:sp>
        <p:nvSpPr>
          <p:cNvPr id="7" name="矩形 6"/>
          <p:cNvSpPr/>
          <p:nvPr/>
        </p:nvSpPr>
        <p:spPr>
          <a:xfrm>
            <a:off x="1475656" y="4006805"/>
            <a:ext cx="4464496" cy="646331"/>
          </a:xfrm>
          <a:prstGeom prst="rect">
            <a:avLst/>
          </a:prstGeom>
        </p:spPr>
        <p:txBody>
          <a:bodyPr wrap="square">
            <a:spAutoFit/>
          </a:bodyPr>
          <a:lstStyle/>
          <a:p>
            <a:r>
              <a:rPr lang="zh-CN" altLang="en-US" sz="3600" dirty="0">
                <a:solidFill>
                  <a:schemeClr val="accent6">
                    <a:lumMod val="75000"/>
                  </a:schemeClr>
                </a:solidFill>
                <a:latin typeface="微软雅黑" panose="020B0503020204020204" pitchFamily="34" charset="-122"/>
                <a:ea typeface="微软雅黑" panose="020B0503020204020204" pitchFamily="34" charset="-122"/>
              </a:rPr>
              <a:t>训练的本质是什么？</a:t>
            </a:r>
          </a:p>
        </p:txBody>
      </p:sp>
    </p:spTree>
    <p:custDataLst>
      <p:tags r:id="rId1"/>
    </p:custDataLst>
    <p:extLst>
      <p:ext uri="{BB962C8B-B14F-4D97-AF65-F5344CB8AC3E}">
        <p14:creationId xmlns:p14="http://schemas.microsoft.com/office/powerpoint/2010/main" val="2168924766"/>
      </p:ext>
    </p:extLst>
  </p:cSld>
  <p:clrMapOvr>
    <a:masterClrMapping/>
  </p:clrMapOvr>
  <p:transition spd="slow">
    <p:wipe dir="d"/>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756320"/>
          </a:xfrm>
        </p:spPr>
        <p:txBody>
          <a:bodyPr>
            <a:normAutofit fontScale="90000"/>
          </a:bodyPr>
          <a:lstStyle/>
          <a:p>
            <a:r>
              <a:rPr lang="zh-CN" altLang="en-US" dirty="0"/>
              <a:t>训练什么？</a:t>
            </a:r>
            <a:endParaRPr lang="en-US" dirty="0"/>
          </a:p>
        </p:txBody>
      </p:sp>
      <p:sp>
        <p:nvSpPr>
          <p:cNvPr id="3" name="矩形 2"/>
          <p:cNvSpPr/>
          <p:nvPr/>
        </p:nvSpPr>
        <p:spPr>
          <a:xfrm>
            <a:off x="1043608" y="1268760"/>
            <a:ext cx="7560840" cy="584775"/>
          </a:xfrm>
          <a:prstGeom prst="rect">
            <a:avLst/>
          </a:prstGeom>
        </p:spPr>
        <p:txBody>
          <a:bodyPr wrap="square">
            <a:spAutoFit/>
          </a:bodyPr>
          <a:lstStyle/>
          <a:p>
            <a:r>
              <a:rPr lang="zh-CN" altLang="en-US" sz="1600" dirty="0">
                <a:latin typeface="微软雅黑 Light" panose="020B0502040204020203" pitchFamily="34" charset="-122"/>
                <a:ea typeface="微软雅黑 Light" panose="020B0502040204020203" pitchFamily="34" charset="-122"/>
              </a:rPr>
              <a:t>训练输入的样本和分类对象是已定的，训练的深度（隐藏层的层数）和卷积核（神经元）的数量、卷积核的大小，都是训练前根据经验设定的。</a:t>
            </a:r>
          </a:p>
        </p:txBody>
      </p:sp>
      <p:sp>
        <p:nvSpPr>
          <p:cNvPr id="4" name="矩形 3"/>
          <p:cNvSpPr/>
          <p:nvPr/>
        </p:nvSpPr>
        <p:spPr>
          <a:xfrm>
            <a:off x="1043608" y="2276872"/>
            <a:ext cx="453650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如果训练参数设置不合理会导致过拟合或者欠拟合。</a:t>
            </a:r>
          </a:p>
        </p:txBody>
      </p:sp>
    </p:spTree>
    <p:custDataLst>
      <p:tags r:id="rId1"/>
    </p:custDataLst>
    <p:extLst>
      <p:ext uri="{BB962C8B-B14F-4D97-AF65-F5344CB8AC3E}">
        <p14:creationId xmlns:p14="http://schemas.microsoft.com/office/powerpoint/2010/main" val="4250177747"/>
      </p:ext>
    </p:extLst>
  </p:cSld>
  <p:clrMapOvr>
    <a:masterClrMapping/>
  </p:clrMapOvr>
  <p:transition spd="slow">
    <p:wipe dir="d"/>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https://gss1.bdstatic.com/-vo3dSag_xI4khGkpoWK1HF6hhy/baike/c0%3Dbaike80%2C5%2C5%2C80%2C26/sign=5596c025afc3793169658e7b8aaddc20/11385343fbf2b211be75876dca8065380cd78ebd.jpg"/>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4889908" y="1073645"/>
            <a:ext cx="4032662" cy="278740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custDataLst>
              <p:tags r:id="rId2"/>
            </p:custDataLst>
          </p:nvPr>
        </p:nvSpPr>
        <p:spPr>
          <a:xfrm>
            <a:off x="762000" y="269632"/>
            <a:ext cx="8077200" cy="567080"/>
          </a:xfrm>
        </p:spPr>
        <p:txBody>
          <a:bodyPr>
            <a:normAutofit fontScale="90000"/>
          </a:bodyPr>
          <a:lstStyle/>
          <a:p>
            <a:r>
              <a:rPr lang="zh-CN" altLang="en-US" dirty="0"/>
              <a:t>数据拟合</a:t>
            </a:r>
            <a:endParaRPr lang="en-US" dirty="0"/>
          </a:p>
        </p:txBody>
      </p:sp>
      <p:sp>
        <p:nvSpPr>
          <p:cNvPr id="4" name="矩形 3"/>
          <p:cNvSpPr/>
          <p:nvPr/>
        </p:nvSpPr>
        <p:spPr>
          <a:xfrm>
            <a:off x="1259632" y="2060848"/>
            <a:ext cx="3630276" cy="1169551"/>
          </a:xfrm>
          <a:prstGeom prst="rect">
            <a:avLst/>
          </a:prstGeom>
        </p:spPr>
        <p:txBody>
          <a:bodyPr wrap="square">
            <a:spAutoFit/>
          </a:bodyPr>
          <a:lstStyle/>
          <a:p>
            <a:r>
              <a:rPr lang="zh-CN" altLang="en-US" sz="1400" dirty="0">
                <a:latin typeface="微软雅黑 Light" panose="020B0502040204020203" pitchFamily="34" charset="-122"/>
                <a:ea typeface="微软雅黑 Light" panose="020B0502040204020203" pitchFamily="34" charset="-122"/>
              </a:rPr>
              <a:t>科学和工程问题可以通过诸如采样、实验等方法获得若干离散的数据，根据这些数据，我们往往希望得到一个连续的函数（也就是曲线）或者更加密集的离散方程与已知数据相吻合，这过程就叫做拟合</a:t>
            </a:r>
            <a:r>
              <a:rPr lang="en-US" altLang="zh-CN" sz="1400" dirty="0">
                <a:latin typeface="微软雅黑 Light" panose="020B0502040204020203" pitchFamily="34" charset="-122"/>
                <a:ea typeface="微软雅黑 Light" panose="020B0502040204020203" pitchFamily="34" charset="-122"/>
              </a:rPr>
              <a:t>(fitting).</a:t>
            </a:r>
            <a:endParaRPr lang="zh-CN" altLang="en-US" sz="1400"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971600" y="1772816"/>
            <a:ext cx="1231427" cy="307777"/>
          </a:xfrm>
          <a:prstGeom prst="rect">
            <a:avLst/>
          </a:prstGeom>
        </p:spPr>
        <p:txBody>
          <a:bodyPr wrap="none">
            <a:spAutoFit/>
          </a:bodyPr>
          <a:lstStyle/>
          <a:p>
            <a:r>
              <a:rPr lang="zh-CN" altLang="en-US" sz="1400" b="1" dirty="0">
                <a:solidFill>
                  <a:srgbClr val="7030A0"/>
                </a:solidFill>
                <a:latin typeface="微软雅黑" panose="020B0503020204020204" pitchFamily="34" charset="-122"/>
                <a:ea typeface="微软雅黑" panose="020B0503020204020204" pitchFamily="34" charset="-122"/>
              </a:rPr>
              <a:t>拟合</a:t>
            </a:r>
            <a:r>
              <a:rPr lang="en-US" altLang="zh-CN" sz="1400" b="1" dirty="0">
                <a:solidFill>
                  <a:srgbClr val="7030A0"/>
                </a:solidFill>
                <a:latin typeface="微软雅黑" panose="020B0503020204020204" pitchFamily="34" charset="-122"/>
                <a:ea typeface="微软雅黑" panose="020B0503020204020204" pitchFamily="34" charset="-122"/>
              </a:rPr>
              <a:t>(fitting</a:t>
            </a:r>
            <a:r>
              <a:rPr lang="en-US" altLang="zh-CN" sz="1400" b="1" dirty="0">
                <a:solidFill>
                  <a:srgbClr val="7030A0"/>
                </a:solidFill>
              </a:rPr>
              <a:t>)</a:t>
            </a:r>
            <a:endParaRPr lang="zh-CN" altLang="en-US" sz="1400" b="1" dirty="0">
              <a:solidFill>
                <a:srgbClr val="7030A0"/>
              </a:solidFill>
            </a:endParaRPr>
          </a:p>
        </p:txBody>
      </p:sp>
      <p:sp>
        <p:nvSpPr>
          <p:cNvPr id="8" name="AutoShape 2" descr="这里写图片描述"/>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矩形 9"/>
          <p:cNvSpPr/>
          <p:nvPr/>
        </p:nvSpPr>
        <p:spPr>
          <a:xfrm>
            <a:off x="971600" y="1033572"/>
            <a:ext cx="7704855" cy="523220"/>
          </a:xfrm>
          <a:prstGeom prst="rect">
            <a:avLst/>
          </a:prstGeom>
        </p:spPr>
        <p:txBody>
          <a:bodyPr wrap="square">
            <a:spAutoFit/>
          </a:bodyPr>
          <a:lstStyle/>
          <a:p>
            <a:r>
              <a:rPr lang="zh-CN" altLang="en-US" sz="1400" b="1" dirty="0">
                <a:solidFill>
                  <a:srgbClr val="7030A0"/>
                </a:solidFill>
                <a:latin typeface="微软雅黑" panose="020B0503020204020204" pitchFamily="34" charset="-122"/>
                <a:ea typeface="微软雅黑" panose="020B0503020204020204" pitchFamily="34" charset="-122"/>
              </a:rPr>
              <a:t>数据拟合</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：是指选择适当的曲线类型来拟合观测数据，并用拟合的曲线方程分析两变量间的关系。是一种把现有数据透过数学方法来代入一条数式的表示方式。</a:t>
            </a:r>
            <a:endParaRPr lang="en-US" altLang="zh-CN" sz="1400" dirty="0">
              <a:solidFill>
                <a:schemeClr val="accent6">
                  <a:lumMod val="75000"/>
                </a:schemeClr>
              </a:solidFill>
              <a:latin typeface="微软雅黑" panose="020B0503020204020204" pitchFamily="34" charset="-122"/>
              <a:ea typeface="微软雅黑" panose="020B0503020204020204" pitchFamily="34" charset="-122"/>
            </a:endParaRPr>
          </a:p>
        </p:txBody>
      </p:sp>
      <p:sp>
        <p:nvSpPr>
          <p:cNvPr id="9" name="矩形 8"/>
          <p:cNvSpPr/>
          <p:nvPr/>
        </p:nvSpPr>
        <p:spPr>
          <a:xfrm>
            <a:off x="3455099" y="6361583"/>
            <a:ext cx="1620957" cy="307777"/>
          </a:xfrm>
          <a:prstGeom prst="rect">
            <a:avLst/>
          </a:prstGeom>
        </p:spPr>
        <p:txBody>
          <a:bodyPr wrap="none">
            <a:spAutoFit/>
          </a:bodyPr>
          <a:lstStyle/>
          <a:p>
            <a:r>
              <a:rPr lang="zh-CN" altLang="en-US" sz="1400" dirty="0">
                <a:solidFill>
                  <a:schemeClr val="accent2">
                    <a:lumMod val="50000"/>
                  </a:schemeClr>
                </a:solidFill>
              </a:rPr>
              <a:t>区分两种不同的点</a:t>
            </a:r>
          </a:p>
        </p:txBody>
      </p:sp>
      <p:pic>
        <p:nvPicPr>
          <p:cNvPr id="4098" name="Picture 2" descr="http://mmbiz.qpic.cn/mmbiz_png/TTmicbBe0qzKSDvPX77c51NxHjsRc9bmqqNN0uvgXvqrgiaDp9yLg7BnPU49z5CCpLv9xShcpoYbVqdYBu3yXibiag/0?wx_fmt=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89620" y="3981028"/>
            <a:ext cx="4762500" cy="240030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ttp://mmbiz.qpic.cn/mmbiz_png/TTmicbBe0qzKSDvPX77c51NxHjsRc9bmqfHbuEicKbUdjCcf2CpibpAKRygLrmGsQxwumtt2nibSbnEWD2Djvwxxuw/0?wx_fmt=png"/>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5945787" y="4077072"/>
            <a:ext cx="2514645" cy="2304256"/>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2537381" y="3081734"/>
            <a:ext cx="2476960" cy="923330"/>
          </a:xfrm>
          <a:prstGeom prst="rect">
            <a:avLst/>
          </a:prstGeom>
          <a:noFill/>
        </p:spPr>
        <p:txBody>
          <a:bodyPr wrap="none" lIns="91440" tIns="45720" rIns="91440" bIns="45720">
            <a:spAutoFit/>
          </a:bodyPr>
          <a:lstStyle/>
          <a:p>
            <a:pPr algn="ctr"/>
            <a:r>
              <a:rPr lang="zh-CN" alt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归纳</a:t>
            </a:r>
            <a:r>
              <a:rPr lang="en-US" altLang="zh-CN" sz="1600" cap="none" spc="0" dirty="0">
                <a:ln w="31550" cmpd="sng">
                  <a:gradFill>
                    <a:gsLst>
                      <a:gs pos="70000">
                        <a:schemeClr val="accent6">
                          <a:shade val="50000"/>
                          <a:satMod val="190000"/>
                        </a:schemeClr>
                      </a:gs>
                      <a:gs pos="0">
                        <a:schemeClr val="accent6">
                          <a:tint val="77000"/>
                          <a:satMod val="180000"/>
                        </a:schemeClr>
                      </a:gs>
                    </a:gsLst>
                    <a:lin ang="5400000"/>
                  </a:gradFill>
                  <a:prstDash val="solid"/>
                </a:ln>
                <a:latin typeface="方正兰亭超细黑简体" panose="02000000000000000000" pitchFamily="2" charset="-122"/>
                <a:ea typeface="方正兰亭超细黑简体" panose="02000000000000000000" pitchFamily="2" charset="-122"/>
              </a:rPr>
              <a:t>-</a:t>
            </a:r>
            <a:r>
              <a:rPr lang="zh-CN" altLang="en-US" sz="1600" cap="none" spc="0" dirty="0">
                <a:ln w="31550" cmpd="sng">
                  <a:gradFill>
                    <a:gsLst>
                      <a:gs pos="70000">
                        <a:schemeClr val="accent6">
                          <a:shade val="50000"/>
                          <a:satMod val="190000"/>
                        </a:schemeClr>
                      </a:gs>
                      <a:gs pos="0">
                        <a:schemeClr val="accent6">
                          <a:tint val="77000"/>
                          <a:satMod val="180000"/>
                        </a:schemeClr>
                      </a:gs>
                    </a:gsLst>
                    <a:lin ang="5400000"/>
                  </a:gradFill>
                  <a:prstDash val="solid"/>
                </a:ln>
                <a:latin typeface="方正兰亭超细黑简体" panose="02000000000000000000" pitchFamily="2" charset="-122"/>
                <a:ea typeface="方正兰亭超细黑简体" panose="02000000000000000000" pitchFamily="2" charset="-122"/>
              </a:rPr>
              <a:t>找到</a:t>
            </a:r>
            <a:r>
              <a:rPr lang="zh-CN" altLang="en-US" sz="1600" dirty="0">
                <a:ln w="31550" cmpd="sng">
                  <a:gradFill>
                    <a:gsLst>
                      <a:gs pos="70000">
                        <a:schemeClr val="accent6">
                          <a:shade val="50000"/>
                          <a:satMod val="190000"/>
                        </a:schemeClr>
                      </a:gs>
                      <a:gs pos="0">
                        <a:schemeClr val="accent6">
                          <a:tint val="77000"/>
                          <a:satMod val="180000"/>
                        </a:schemeClr>
                      </a:gs>
                    </a:gsLst>
                    <a:lin ang="5400000"/>
                  </a:gradFill>
                  <a:prstDash val="solid"/>
                </a:ln>
                <a:latin typeface="方正兰亭超细黑简体" panose="02000000000000000000" pitchFamily="2" charset="-122"/>
                <a:ea typeface="方正兰亭超细黑简体" panose="02000000000000000000" pitchFamily="2" charset="-122"/>
              </a:rPr>
              <a:t>规律</a:t>
            </a:r>
            <a:endParaRPr lang="zh-CN" altLang="en-US" sz="1600" cap="none" spc="0" dirty="0">
              <a:ln w="31550" cmpd="sng">
                <a:gradFill>
                  <a:gsLst>
                    <a:gs pos="70000">
                      <a:schemeClr val="accent6">
                        <a:shade val="50000"/>
                        <a:satMod val="190000"/>
                      </a:schemeClr>
                    </a:gs>
                    <a:gs pos="0">
                      <a:schemeClr val="accent6">
                        <a:tint val="77000"/>
                        <a:satMod val="180000"/>
                      </a:schemeClr>
                    </a:gs>
                  </a:gsLst>
                  <a:lin ang="5400000"/>
                </a:gradFill>
                <a:prstDash val="solid"/>
              </a:ln>
              <a:latin typeface="方正兰亭超细黑简体" panose="02000000000000000000" pitchFamily="2" charset="-122"/>
              <a:ea typeface="方正兰亭超细黑简体" panose="02000000000000000000" pitchFamily="2" charset="-122"/>
            </a:endParaRPr>
          </a:p>
        </p:txBody>
      </p:sp>
      <p:sp>
        <p:nvSpPr>
          <p:cNvPr id="6" name="矩形 5"/>
          <p:cNvSpPr/>
          <p:nvPr/>
        </p:nvSpPr>
        <p:spPr>
          <a:xfrm>
            <a:off x="4972966" y="3364165"/>
            <a:ext cx="1111202" cy="646331"/>
          </a:xfrm>
          <a:prstGeom prst="rect">
            <a:avLst/>
          </a:prstGeom>
          <a:noFill/>
        </p:spPr>
        <p:txBody>
          <a:bodyPr wrap="none" lIns="91440" tIns="45720" rIns="91440" bIns="45720">
            <a:spAutoFit/>
          </a:bodyPr>
          <a:lstStyle/>
          <a:p>
            <a:pPr algn="ctr"/>
            <a:r>
              <a:rPr lang="zh-CN" alt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rPr>
              <a:t>演绎</a:t>
            </a:r>
          </a:p>
        </p:txBody>
      </p:sp>
    </p:spTree>
    <p:custDataLst>
      <p:tags r:id="rId1"/>
    </p:custDataLst>
    <p:extLst>
      <p:ext uri="{BB962C8B-B14F-4D97-AF65-F5344CB8AC3E}">
        <p14:creationId xmlns:p14="http://schemas.microsoft.com/office/powerpoint/2010/main" val="2263182403"/>
      </p:ext>
    </p:extLst>
  </p:cSld>
  <p:clrMapOvr>
    <a:masterClrMapping/>
  </p:clrMapOvr>
  <p:transition spd="slow">
    <p:wipe dir="d"/>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755576" y="260648"/>
            <a:ext cx="8208912" cy="531912"/>
          </a:xfrm>
        </p:spPr>
        <p:txBody>
          <a:bodyPr>
            <a:normAutofit fontScale="90000"/>
          </a:bodyPr>
          <a:lstStyle/>
          <a:p>
            <a:r>
              <a:rPr lang="zh-CN" altLang="en-US" dirty="0"/>
              <a:t>拟合任意连续函数</a:t>
            </a:r>
            <a:endParaRPr lang="en-US" dirty="0"/>
          </a:p>
        </p:txBody>
      </p:sp>
      <p:sp>
        <p:nvSpPr>
          <p:cNvPr id="3" name="矩形 2"/>
          <p:cNvSpPr/>
          <p:nvPr/>
        </p:nvSpPr>
        <p:spPr>
          <a:xfrm>
            <a:off x="827584" y="836712"/>
            <a:ext cx="7984716" cy="738664"/>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万能近似定理</a:t>
            </a:r>
            <a:r>
              <a:rPr lang="en-US" altLang="zh-CN" sz="1400" dirty="0"/>
              <a:t>Universal approximation theorem</a:t>
            </a:r>
            <a:r>
              <a:rPr lang="en-US" altLang="zh-CN" sz="1400" dirty="0">
                <a:hlinkClick r:id="rId5"/>
              </a:rPr>
              <a:t>(</a:t>
            </a:r>
            <a:r>
              <a:rPr lang="en-US" altLang="zh-CN" sz="1400" dirty="0" err="1">
                <a:hlinkClick r:id="rId5"/>
              </a:rPr>
              <a:t>Hornik</a:t>
            </a:r>
            <a:r>
              <a:rPr lang="en-US" altLang="zh-CN" sz="1400" dirty="0">
                <a:hlinkClick r:id="rId5"/>
              </a:rPr>
              <a:t> et al., 1989;Cybenko, 1989)</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已经在数学上证明了前馈神经网络，只需具备单层隐含层和有限个神经单元，就能以任意精度拟合任意复杂度的连续函数</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a:t>
            </a:r>
            <a:endParaRPr lang="zh-CN" altLang="en-US" sz="1400" dirty="0">
              <a:solidFill>
                <a:srgbClr val="00B050"/>
              </a:solidFill>
              <a:latin typeface="微软雅黑" panose="020B0503020204020204" pitchFamily="34" charset="-122"/>
              <a:ea typeface="微软雅黑" panose="020B0503020204020204" pitchFamily="34" charset="-122"/>
            </a:endParaRPr>
          </a:p>
        </p:txBody>
      </p:sp>
      <p:sp>
        <p:nvSpPr>
          <p:cNvPr id="6" name="AutoShape 2" descr="https://img-blog.csdn.net/20170218074933465?watermark/2/text/aHR0cDovL2Jsb2cuY3Nkbi5uZXQveWl6aGVuX2FjbWVy/font/5a6L5L2T/fontsize/400/fill/I0JBQkFCMA==/dissolve/70/gravity/Center"/>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099" name="Picture 3"/>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827584" y="1422551"/>
            <a:ext cx="4824536" cy="25105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973347" y="4077072"/>
            <a:ext cx="5110821" cy="23486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1" name="Picture 5"/>
          <p:cNvPicPr>
            <a:picLocks noChangeAspect="1" noChangeArrowheads="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6012160" y="1418655"/>
            <a:ext cx="2800140" cy="2154361"/>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0" name="矩形 9"/>
          <p:cNvSpPr/>
          <p:nvPr/>
        </p:nvSpPr>
        <p:spPr>
          <a:xfrm>
            <a:off x="6991353" y="3553271"/>
            <a:ext cx="1181047"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分类</a:t>
            </a:r>
          </a:p>
        </p:txBody>
      </p:sp>
      <p:pic>
        <p:nvPicPr>
          <p:cNvPr id="4102" name="Picture 6"/>
          <p:cNvPicPr>
            <a:picLocks noChangeAspect="1" noChangeArrowheads="1"/>
          </p:cNvPicPr>
          <p:nvPr/>
        </p:nvPicPr>
        <p:blipFill>
          <a:blip r:embed="rId9" cstate="email">
            <a:extLst>
              <a:ext uri="{28A0092B-C50C-407E-A947-70E740481C1C}">
                <a14:useLocalDpi xmlns:a14="http://schemas.microsoft.com/office/drawing/2010/main" val="0"/>
              </a:ext>
            </a:extLst>
          </a:blip>
          <a:srcRect/>
          <a:stretch>
            <a:fillRect/>
          </a:stretch>
        </p:blipFill>
        <p:spPr bwMode="auto">
          <a:xfrm>
            <a:off x="6161844" y="4221088"/>
            <a:ext cx="2587948" cy="18479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2948711457"/>
      </p:ext>
    </p:extLst>
  </p:cSld>
  <p:clrMapOvr>
    <a:masterClrMapping/>
  </p:clrMapOvr>
  <p:transition spd="slow">
    <p:wipe di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762000" y="269632"/>
            <a:ext cx="8077200" cy="783104"/>
          </a:xfrm>
        </p:spPr>
        <p:txBody>
          <a:bodyPr>
            <a:normAutofit/>
          </a:bodyPr>
          <a:lstStyle/>
          <a:p>
            <a:r>
              <a:rPr lang="zh-CN" altLang="en-US" sz="4000" dirty="0"/>
              <a:t>请用视觉表达图中的动物是什么？</a:t>
            </a:r>
            <a:endParaRPr lang="en-US" sz="4000" dirty="0"/>
          </a:p>
        </p:txBody>
      </p:sp>
      <p:pic>
        <p:nvPicPr>
          <p:cNvPr id="1026" name="Picture 2" descr="https://gss3.bdstatic.com/7Po3dSag_xI4khGkpoWK1HF6hhy/baike/c0%3Dbaike150%2C5%2C5%2C150%2C50/sign=1f3f4cb5710e0cf3b4fa46a96b2f997a/faf2b2119313b07e45edb1af0fd7912396dd8cc1.jpg"/>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899592" y="1196752"/>
            <a:ext cx="8064896" cy="531937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cSld>
  <p:clrMapOvr>
    <a:masterClrMapping/>
  </p:clrMapOvr>
  <p:transition spd="slow">
    <p:wipe dir="d"/>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38200" y="232792"/>
            <a:ext cx="6254080" cy="531912"/>
          </a:xfrm>
        </p:spPr>
        <p:txBody>
          <a:bodyPr>
            <a:normAutofit fontScale="90000"/>
          </a:bodyPr>
          <a:lstStyle/>
          <a:p>
            <a:r>
              <a:rPr lang="zh-CN" altLang="en-US" dirty="0"/>
              <a:t>拟合任意连续函数</a:t>
            </a:r>
            <a:endParaRPr lang="en-US" dirty="0"/>
          </a:p>
        </p:txBody>
      </p:sp>
      <p:sp>
        <p:nvSpPr>
          <p:cNvPr id="4" name="矩形 3"/>
          <p:cNvSpPr/>
          <p:nvPr/>
        </p:nvSpPr>
        <p:spPr>
          <a:xfrm>
            <a:off x="850082" y="4866333"/>
            <a:ext cx="7200800"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非线性激活函数</a:t>
            </a:r>
          </a:p>
        </p:txBody>
      </p:sp>
      <p:sp>
        <p:nvSpPr>
          <p:cNvPr id="6" name="AutoShape 2" descr="https://img-blog.csdn.net/20170218074933465?watermark/2/text/aHR0cDovL2Jsb2cuY3Nkbi5uZXQveWl6aGVuX2FjbWVy/font/5a6L5L2T/fontsize/400/fill/I0JBQkFCMA==/dissolve/70/gravity/Center"/>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2" name="Picture 2"/>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827584" y="980728"/>
            <a:ext cx="7917027" cy="38856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AutoShape 4" descr="https://img-blog.csdn.net/20170218075158422?watermark/2/text/aHR0cDovL2Jsb2cuY3Nkbi5uZXQveWl6aGVuX2FjbWVy/font/5a6L5L2T/fontsize/400/fill/I0JBQkFCMA==/dissolve/70/gravity/Center"/>
          <p:cNvSpPr>
            <a:spLocks noChangeAspect="1" noChangeArrowheads="1"/>
          </p:cNvSpPr>
          <p:nvPr/>
        </p:nvSpPr>
        <p:spPr bwMode="auto">
          <a:xfrm>
            <a:off x="215900" y="158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5" name="Picture 5"/>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3959465" y="4149080"/>
            <a:ext cx="4785146" cy="24107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1049345143"/>
      </p:ext>
    </p:extLst>
  </p:cSld>
  <p:clrMapOvr>
    <a:masterClrMapping/>
  </p:clrMapOvr>
  <p:transition spd="slow">
    <p:wipe dir="d"/>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38200" y="260648"/>
            <a:ext cx="6254080" cy="531912"/>
          </a:xfrm>
        </p:spPr>
        <p:txBody>
          <a:bodyPr>
            <a:normAutofit fontScale="90000"/>
          </a:bodyPr>
          <a:lstStyle/>
          <a:p>
            <a:r>
              <a:rPr lang="zh-CN" altLang="en-US" dirty="0"/>
              <a:t>拟合任意连续函数</a:t>
            </a:r>
            <a:endParaRPr lang="en-US" dirty="0"/>
          </a:p>
        </p:txBody>
      </p:sp>
      <p:sp>
        <p:nvSpPr>
          <p:cNvPr id="4" name="矩形 3"/>
          <p:cNvSpPr/>
          <p:nvPr/>
        </p:nvSpPr>
        <p:spPr>
          <a:xfrm>
            <a:off x="1187624" y="1196752"/>
            <a:ext cx="7200800" cy="1077218"/>
          </a:xfrm>
          <a:prstGeom prst="rect">
            <a:avLst/>
          </a:prstGeom>
        </p:spPr>
        <p:txBody>
          <a:bodyPr wrap="square">
            <a:spAutoFit/>
          </a:bodyPr>
          <a:lstStyle/>
          <a:p>
            <a:r>
              <a:rPr lang="zh-CN" altLang="en-US" sz="1600" dirty="0">
                <a:solidFill>
                  <a:schemeClr val="accent6">
                    <a:lumMod val="75000"/>
                  </a:schemeClr>
                </a:solidFill>
                <a:latin typeface="微软雅黑" panose="020B0503020204020204" pitchFamily="34" charset="-122"/>
                <a:ea typeface="微软雅黑" panose="020B0503020204020204" pitchFamily="34" charset="-122"/>
              </a:rPr>
              <a:t>对于</a:t>
            </a:r>
            <a:r>
              <a:rPr lang="en-US" altLang="zh-CN" sz="1600" dirty="0">
                <a:solidFill>
                  <a:schemeClr val="accent6">
                    <a:lumMod val="75000"/>
                  </a:schemeClr>
                </a:solidFill>
                <a:latin typeface="微软雅黑" panose="020B0503020204020204" pitchFamily="34" charset="-122"/>
                <a:ea typeface="微软雅黑" panose="020B0503020204020204" pitchFamily="34" charset="-122"/>
              </a:rPr>
              <a:t>sigmoid</a:t>
            </a:r>
            <a:r>
              <a:rPr lang="zh-CN" altLang="en-US" sz="1600" dirty="0">
                <a:solidFill>
                  <a:schemeClr val="accent6">
                    <a:lumMod val="75000"/>
                  </a:schemeClr>
                </a:solidFill>
                <a:latin typeface="微软雅黑" panose="020B0503020204020204" pitchFamily="34" charset="-122"/>
                <a:ea typeface="微软雅黑" panose="020B0503020204020204" pitchFamily="34" charset="-122"/>
              </a:rPr>
              <a:t>函数来说，</a:t>
            </a:r>
            <a:r>
              <a:rPr lang="en-US" altLang="zh-CN" sz="1600" dirty="0">
                <a:solidFill>
                  <a:schemeClr val="accent6">
                    <a:lumMod val="75000"/>
                  </a:schemeClr>
                </a:solidFill>
                <a:latin typeface="微软雅黑" panose="020B0503020204020204" pitchFamily="34" charset="-122"/>
                <a:ea typeface="微软雅黑" panose="020B0503020204020204" pitchFamily="34" charset="-122"/>
              </a:rPr>
              <a:t>w</a:t>
            </a:r>
            <a:r>
              <a:rPr lang="zh-CN" altLang="en-US" sz="1600" dirty="0">
                <a:solidFill>
                  <a:schemeClr val="accent6">
                    <a:lumMod val="75000"/>
                  </a:schemeClr>
                </a:solidFill>
                <a:latin typeface="微软雅黑" panose="020B0503020204020204" pitchFamily="34" charset="-122"/>
                <a:ea typeface="微软雅黑" panose="020B0503020204020204" pitchFamily="34" charset="-122"/>
              </a:rPr>
              <a:t>控制着的就是曲线的斜率，如果</a:t>
            </a:r>
            <a:r>
              <a:rPr lang="en-US" altLang="zh-CN" sz="1600" dirty="0">
                <a:solidFill>
                  <a:schemeClr val="accent6">
                    <a:lumMod val="75000"/>
                  </a:schemeClr>
                </a:solidFill>
                <a:latin typeface="微软雅黑" panose="020B0503020204020204" pitchFamily="34" charset="-122"/>
                <a:ea typeface="微软雅黑" panose="020B0503020204020204" pitchFamily="34" charset="-122"/>
              </a:rPr>
              <a:t>w</a:t>
            </a:r>
            <a:r>
              <a:rPr lang="zh-CN" altLang="en-US" sz="1600" dirty="0">
                <a:solidFill>
                  <a:schemeClr val="accent6">
                    <a:lumMod val="75000"/>
                  </a:schemeClr>
                </a:solidFill>
                <a:latin typeface="微软雅黑" panose="020B0503020204020204" pitchFamily="34" charset="-122"/>
                <a:ea typeface="微软雅黑" panose="020B0503020204020204" pitchFamily="34" charset="-122"/>
              </a:rPr>
              <a:t>特别大，那么就能够近似成为一个阶跃函数，而</a:t>
            </a:r>
            <a:r>
              <a:rPr lang="en-US" altLang="zh-CN" sz="1600" dirty="0">
                <a:solidFill>
                  <a:schemeClr val="accent6">
                    <a:lumMod val="75000"/>
                  </a:schemeClr>
                </a:solidFill>
                <a:latin typeface="微软雅黑" panose="020B0503020204020204" pitchFamily="34" charset="-122"/>
                <a:ea typeface="微软雅黑" panose="020B0503020204020204" pitchFamily="34" charset="-122"/>
              </a:rPr>
              <a:t>b</a:t>
            </a:r>
            <a:r>
              <a:rPr lang="zh-CN" altLang="en-US" sz="1600" dirty="0">
                <a:solidFill>
                  <a:schemeClr val="accent6">
                    <a:lumMod val="75000"/>
                  </a:schemeClr>
                </a:solidFill>
                <a:latin typeface="微软雅黑" panose="020B0503020204020204" pitchFamily="34" charset="-122"/>
                <a:ea typeface="微软雅黑" panose="020B0503020204020204" pitchFamily="34" charset="-122"/>
              </a:rPr>
              <a:t>则控制着到底在哪个位置开始进行阶跃，两个反向的阶跃函数的组合就能够组合成为一个小的冲击，于是我们有了这个东西之后就能够开始造世界了。</a:t>
            </a:r>
          </a:p>
        </p:txBody>
      </p:sp>
      <p:sp>
        <p:nvSpPr>
          <p:cNvPr id="6" name="AutoShape 2" descr="https://img-blog.csdn.net/20170218074933465?watermark/2/text/aHR0cDovL2Jsb2cuY3Nkbi5uZXQveWl6aGVuX2FjbWVy/font/5a6L5L2T/fontsize/400/fill/I0JBQkFCMA==/dissolve/70/gravity/Center"/>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4" descr="https://img-blog.csdn.net/20170218075158422?watermark/2/text/aHR0cDovL2Jsb2cuY3Nkbi5uZXQveWl6aGVuX2FjbWVy/font/5a6L5L2T/fontsize/400/fill/I0JBQkFCMA==/dissolve/70/gravity/Center"/>
          <p:cNvSpPr>
            <a:spLocks noChangeAspect="1" noChangeArrowheads="1"/>
          </p:cNvSpPr>
          <p:nvPr/>
        </p:nvSpPr>
        <p:spPr bwMode="auto">
          <a:xfrm>
            <a:off x="215900" y="158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331640" y="3596823"/>
            <a:ext cx="6912768" cy="1200329"/>
          </a:xfrm>
          <a:prstGeom prst="rect">
            <a:avLst/>
          </a:prstGeom>
        </p:spPr>
        <p:txBody>
          <a:bodyPr wrap="square">
            <a:spAutoFit/>
          </a:bodyPr>
          <a:lstStyle/>
          <a:p>
            <a:r>
              <a:rPr lang="zh-CN" altLang="en-US" dirty="0">
                <a:latin typeface="微软雅黑 Light" panose="020B0502040204020203" pitchFamily="34" charset="-122"/>
                <a:ea typeface="微软雅黑 Light" panose="020B0502040204020203" pitchFamily="34" charset="-122"/>
              </a:rPr>
              <a:t>从科学方法论来看，归纳的基本要求是足够大、且覆盖全部时间空间维度的样本</a:t>
            </a:r>
            <a:r>
              <a:rPr lang="en-US" altLang="zh-CN" dirty="0">
                <a:latin typeface="微软雅黑 Light" panose="020B0502040204020203" pitchFamily="34" charset="-122"/>
                <a:ea typeface="微软雅黑 Light" panose="020B0502040204020203" pitchFamily="34" charset="-122"/>
              </a:rPr>
              <a:t>+</a:t>
            </a:r>
            <a:r>
              <a:rPr lang="zh-CN" altLang="en-US" dirty="0">
                <a:latin typeface="微软雅黑 Light" panose="020B0502040204020203" pitchFamily="34" charset="-122"/>
                <a:ea typeface="微软雅黑 Light" panose="020B0502040204020203" pitchFamily="34" charset="-122"/>
              </a:rPr>
              <a:t>科学的统计分析。</a:t>
            </a:r>
            <a:endParaRPr lang="en-US" altLang="zh-CN" dirty="0">
              <a:latin typeface="微软雅黑 Light" panose="020B0502040204020203" pitchFamily="34" charset="-122"/>
              <a:ea typeface="微软雅黑 Light" panose="020B0502040204020203" pitchFamily="34" charset="-122"/>
            </a:endParaRPr>
          </a:p>
          <a:p>
            <a:r>
              <a:rPr lang="zh-CN" altLang="en-US" dirty="0">
                <a:latin typeface="微软雅黑 Light" panose="020B0502040204020203" pitchFamily="34" charset="-122"/>
                <a:ea typeface="微软雅黑 Light" panose="020B0502040204020203" pitchFamily="34" charset="-122"/>
              </a:rPr>
              <a:t>理论上归纳法不可能 “完全正确”，但它是一个正的金字塔，它永远不会偏离事实太远。</a:t>
            </a:r>
          </a:p>
        </p:txBody>
      </p:sp>
      <p:sp>
        <p:nvSpPr>
          <p:cNvPr id="7" name="矩形 6"/>
          <p:cNvSpPr/>
          <p:nvPr/>
        </p:nvSpPr>
        <p:spPr>
          <a:xfrm>
            <a:off x="1259632" y="5589240"/>
            <a:ext cx="7200800" cy="369332"/>
          </a:xfrm>
          <a:prstGeom prst="rect">
            <a:avLst/>
          </a:prstGeom>
        </p:spPr>
        <p:txBody>
          <a:bodyPr wrap="square">
            <a:spAutoFit/>
          </a:bodyPr>
          <a:lstStyle/>
          <a:p>
            <a:r>
              <a:rPr lang="zh-CN" altLang="en-US" dirty="0">
                <a:solidFill>
                  <a:srgbClr val="0070C0"/>
                </a:solidFill>
                <a:latin typeface="微软雅黑" panose="020B0503020204020204" pitchFamily="34" charset="-122"/>
                <a:ea typeface="微软雅黑" panose="020B0503020204020204" pitchFamily="34" charset="-122"/>
              </a:rPr>
              <a:t>现在主流的人工智能算法，是用计算机去对超大量数据进行复杂</a:t>
            </a:r>
            <a:r>
              <a:rPr lang="zh-CN" altLang="en-US" dirty="0">
                <a:solidFill>
                  <a:schemeClr val="accent2"/>
                </a:solidFill>
                <a:latin typeface="微软雅黑" panose="020B0503020204020204" pitchFamily="34" charset="-122"/>
                <a:ea typeface="微软雅黑" panose="020B0503020204020204" pitchFamily="34" charset="-122"/>
              </a:rPr>
              <a:t>归纳</a:t>
            </a:r>
            <a:r>
              <a:rPr lang="zh-CN" altLang="en-US" dirty="0">
                <a:solidFill>
                  <a:srgbClr val="0070C0"/>
                </a:solidFill>
                <a:latin typeface="微软雅黑" panose="020B0503020204020204" pitchFamily="34" charset="-122"/>
                <a:ea typeface="微软雅黑" panose="020B0503020204020204" pitchFamily="34" charset="-122"/>
              </a:rPr>
              <a:t>。</a:t>
            </a:r>
          </a:p>
        </p:txBody>
      </p:sp>
      <p:sp>
        <p:nvSpPr>
          <p:cNvPr id="8" name="矩形 7"/>
          <p:cNvSpPr/>
          <p:nvPr/>
        </p:nvSpPr>
        <p:spPr>
          <a:xfrm>
            <a:off x="1882294" y="2423145"/>
            <a:ext cx="5955476" cy="923330"/>
          </a:xfrm>
          <a:prstGeom prst="rect">
            <a:avLst/>
          </a:prstGeom>
          <a:noFill/>
        </p:spPr>
        <p:txBody>
          <a:bodyPr wrap="none" lIns="91440" tIns="45720" rIns="91440" bIns="45720">
            <a:spAutoFit/>
          </a:bodyPr>
          <a:lstStyle/>
          <a:p>
            <a:pPr algn="ctr"/>
            <a:r>
              <a:rPr lang="zh-CN" alt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拟合的本质</a:t>
            </a:r>
            <a:r>
              <a:rPr lang="en-US" altLang="zh-CN"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=&gt;</a:t>
            </a:r>
            <a:r>
              <a:rPr lang="zh-CN" alt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归纳</a:t>
            </a:r>
            <a:endParaRPr lang="zh-CN" altLang="en-US" sz="1600" cap="none" spc="0" dirty="0">
              <a:ln w="31550" cmpd="sng">
                <a:gradFill>
                  <a:gsLst>
                    <a:gs pos="70000">
                      <a:schemeClr val="accent6">
                        <a:shade val="50000"/>
                        <a:satMod val="190000"/>
                      </a:schemeClr>
                    </a:gs>
                    <a:gs pos="0">
                      <a:schemeClr val="accent6">
                        <a:tint val="77000"/>
                        <a:satMod val="180000"/>
                      </a:schemeClr>
                    </a:gs>
                  </a:gsLst>
                  <a:lin ang="5400000"/>
                </a:gradFill>
                <a:prstDash val="solid"/>
              </a:ln>
              <a:latin typeface="方正兰亭超细黑简体" panose="02000000000000000000" pitchFamily="2" charset="-122"/>
              <a:ea typeface="方正兰亭超细黑简体" panose="02000000000000000000" pitchFamily="2" charset="-122"/>
            </a:endParaRPr>
          </a:p>
        </p:txBody>
      </p:sp>
    </p:spTree>
    <p:custDataLst>
      <p:tags r:id="rId1"/>
    </p:custDataLst>
    <p:extLst>
      <p:ext uri="{BB962C8B-B14F-4D97-AF65-F5344CB8AC3E}">
        <p14:creationId xmlns:p14="http://schemas.microsoft.com/office/powerpoint/2010/main" val="290333812"/>
      </p:ext>
    </p:extLst>
  </p:cSld>
  <p:clrMapOvr>
    <a:masterClrMapping/>
  </p:clrMapOvr>
  <p:transition spd="slow">
    <p:wipe dir="d"/>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762000" y="269632"/>
            <a:ext cx="8077200" cy="567080"/>
          </a:xfrm>
        </p:spPr>
        <p:txBody>
          <a:bodyPr>
            <a:normAutofit fontScale="90000"/>
          </a:bodyPr>
          <a:lstStyle/>
          <a:p>
            <a:r>
              <a:rPr lang="zh-CN" altLang="en-US" dirty="0"/>
              <a:t>欠拟合</a:t>
            </a:r>
            <a:r>
              <a:rPr lang="en-US" altLang="zh-CN" dirty="0"/>
              <a:t>&amp;</a:t>
            </a:r>
            <a:r>
              <a:rPr lang="zh-CN" altLang="en-US" dirty="0"/>
              <a:t>过拟合</a:t>
            </a:r>
            <a:endParaRPr lang="en-US" dirty="0"/>
          </a:p>
        </p:txBody>
      </p:sp>
      <p:sp>
        <p:nvSpPr>
          <p:cNvPr id="8" name="AutoShape 2" descr="这里写图片描述"/>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矩形 9"/>
          <p:cNvSpPr/>
          <p:nvPr/>
        </p:nvSpPr>
        <p:spPr>
          <a:xfrm>
            <a:off x="971600" y="1033572"/>
            <a:ext cx="7704855" cy="523220"/>
          </a:xfrm>
          <a:prstGeom prst="rect">
            <a:avLst/>
          </a:prstGeom>
        </p:spPr>
        <p:txBody>
          <a:bodyPr wrap="square">
            <a:spAutoFit/>
          </a:bodyPr>
          <a:lstStyle/>
          <a:p>
            <a:r>
              <a:rPr lang="zh-CN" altLang="en-US" sz="1400" b="1" dirty="0">
                <a:solidFill>
                  <a:srgbClr val="7030A0"/>
                </a:solidFill>
                <a:latin typeface="微软雅黑" panose="020B0503020204020204" pitchFamily="34" charset="-122"/>
                <a:ea typeface="微软雅黑" panose="020B0503020204020204" pitchFamily="34" charset="-122"/>
              </a:rPr>
              <a:t>通俗对比</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：欠拟合学得太少，分得太粗糙；过拟合学得太多太细，拿着放大镜看世界，看到的都是差异看不到相同点。</a:t>
            </a:r>
            <a:endParaRPr lang="en-US" altLang="zh-CN" sz="1400" dirty="0">
              <a:solidFill>
                <a:schemeClr val="accent6">
                  <a:lumMod val="75000"/>
                </a:schemeClr>
              </a:solidFill>
              <a:latin typeface="微软雅黑" panose="020B0503020204020204" pitchFamily="34" charset="-122"/>
              <a:ea typeface="微软雅黑" panose="020B0503020204020204" pitchFamily="34" charset="-122"/>
            </a:endParaRPr>
          </a:p>
        </p:txBody>
      </p:sp>
      <p:pic>
        <p:nvPicPr>
          <p:cNvPr id="6" name="Picture 2" descr="https://timgsa.baidu.com/timg?image&amp;quality=80&amp;size=b9999_10000&amp;sec=1536224537094&amp;di=643fbe22acdaaf082fdd85ca3006c559&amp;imgtype=jpg&amp;src=http%3A%2F%2Fimg0.imgtn.bdimg.com%2Fit%2Fu%3D2984700020%2C820266540%26fm%3D214%26gp%3D0.jpg"/>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066472" y="1628800"/>
            <a:ext cx="5925680" cy="1710892"/>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3347864" y="3457860"/>
            <a:ext cx="5184576" cy="30735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1118853370"/>
      </p:ext>
    </p:extLst>
  </p:cSld>
  <p:clrMapOvr>
    <a:masterClrMapping/>
  </p:clrMapOvr>
  <p:transition spd="slow">
    <p:wipe dir="d"/>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762000" y="269632"/>
            <a:ext cx="8077200" cy="567080"/>
          </a:xfrm>
        </p:spPr>
        <p:txBody>
          <a:bodyPr>
            <a:normAutofit fontScale="90000"/>
          </a:bodyPr>
          <a:lstStyle/>
          <a:p>
            <a:r>
              <a:rPr lang="zh-CN" altLang="en-US" dirty="0"/>
              <a:t>激活函数</a:t>
            </a:r>
            <a:endParaRPr lang="en-US" dirty="0"/>
          </a:p>
        </p:txBody>
      </p:sp>
      <p:sp>
        <p:nvSpPr>
          <p:cNvPr id="3" name="矩形 2"/>
          <p:cNvSpPr/>
          <p:nvPr/>
        </p:nvSpPr>
        <p:spPr>
          <a:xfrm>
            <a:off x="971599" y="1052736"/>
            <a:ext cx="7486997" cy="738664"/>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激活函数是用来加入非线性因素，解决线性模型所不能解决的问题。激活函数的意义是“让神经网络具备强大的拟合能力”。</a:t>
            </a:r>
            <a:r>
              <a:rPr lang="zh-CN" altLang="en-US" sz="1400" dirty="0"/>
              <a:t>线性方程的复杂性有限，并且从数据中学习复杂函数映射的能力更小。一个没有激活函数的神经网络只不过是一个线性回归模型。</a:t>
            </a:r>
            <a:endParaRPr lang="zh-CN" altLang="en-US" sz="1400" dirty="0">
              <a:solidFill>
                <a:schemeClr val="accent6">
                  <a:lumMod val="75000"/>
                </a:schemeClr>
              </a:solidFill>
              <a:latin typeface="微软雅黑" panose="020B0503020204020204" pitchFamily="34" charset="-122"/>
              <a:ea typeface="微软雅黑" panose="020B0503020204020204" pitchFamily="34" charset="-122"/>
            </a:endParaRPr>
          </a:p>
        </p:txBody>
      </p:sp>
      <p:sp>
        <p:nvSpPr>
          <p:cNvPr id="4" name="矩形 3"/>
          <p:cNvSpPr/>
          <p:nvPr/>
        </p:nvSpPr>
        <p:spPr>
          <a:xfrm>
            <a:off x="2051720" y="2088535"/>
            <a:ext cx="3688431" cy="1815882"/>
          </a:xfrm>
          <a:prstGeom prst="rect">
            <a:avLst/>
          </a:prstGeom>
        </p:spPr>
        <p:txBody>
          <a:bodyPr wrap="square">
            <a:spAutoFit/>
          </a:bodyPr>
          <a:lstStyle/>
          <a:p>
            <a:r>
              <a:rPr lang="zh-CN" altLang="en-US" sz="1400" dirty="0">
                <a:latin typeface="微软雅黑 Light" panose="020B0502040204020203" pitchFamily="34" charset="-122"/>
                <a:ea typeface="微软雅黑 Light" panose="020B0502040204020203" pitchFamily="34" charset="-122"/>
              </a:rPr>
              <a:t>从数学上来看</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非线性的</a:t>
            </a:r>
            <a:r>
              <a:rPr lang="en-US" altLang="zh-CN" sz="1400" dirty="0">
                <a:latin typeface="微软雅黑 Light" panose="020B0502040204020203" pitchFamily="34" charset="-122"/>
                <a:ea typeface="微软雅黑 Light" panose="020B0502040204020203" pitchFamily="34" charset="-122"/>
              </a:rPr>
              <a:t>Sigmoid</a:t>
            </a:r>
            <a:r>
              <a:rPr lang="zh-CN" altLang="en-US" sz="1400" dirty="0">
                <a:latin typeface="微软雅黑 Light" panose="020B0502040204020203" pitchFamily="34" charset="-122"/>
                <a:ea typeface="微软雅黑 Light" panose="020B0502040204020203" pitchFamily="34" charset="-122"/>
              </a:rPr>
              <a:t>函数对中央区的信号增益较大</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对两侧区的信号增益小</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在信号的特征空间映射上</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有很好的效果</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通过对加权的输入进行非线性组合产生非线性决策边界</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从神经科学上来看</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中央区酷似神经元的兴奋态</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两侧区酷似神经元的抑制态</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因而在神经网络学习方面</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可以将重点特征推向中央区</a:t>
            </a:r>
            <a:r>
              <a:rPr lang="en-US" altLang="zh-CN" sz="1400" dirty="0">
                <a:latin typeface="微软雅黑 Light" panose="020B0502040204020203" pitchFamily="34" charset="-122"/>
                <a:ea typeface="微软雅黑 Light" panose="020B0502040204020203" pitchFamily="34" charset="-122"/>
              </a:rPr>
              <a:t>,</a:t>
            </a:r>
            <a:r>
              <a:rPr lang="zh-CN" altLang="en-US" sz="1400" dirty="0">
                <a:latin typeface="微软雅黑 Light" panose="020B0502040204020203" pitchFamily="34" charset="-122"/>
                <a:ea typeface="微软雅黑 Light" panose="020B0502040204020203" pitchFamily="34" charset="-122"/>
              </a:rPr>
              <a:t>将非重点特征推向两侧区</a:t>
            </a:r>
            <a:r>
              <a:rPr lang="en-US" altLang="zh-CN" sz="1400" dirty="0">
                <a:latin typeface="微软雅黑 Light" panose="020B0502040204020203" pitchFamily="34" charset="-122"/>
                <a:ea typeface="微软雅黑 Light" panose="020B0502040204020203" pitchFamily="34" charset="-122"/>
              </a:rPr>
              <a:t>.</a:t>
            </a:r>
            <a:endParaRPr lang="zh-CN" altLang="en-US" sz="1400"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899592" y="1772816"/>
            <a:ext cx="4713983" cy="369332"/>
          </a:xfrm>
          <a:prstGeom prst="rect">
            <a:avLst/>
          </a:prstGeom>
        </p:spPr>
        <p:txBody>
          <a:bodyPr wrap="none">
            <a:spAutoFit/>
          </a:bodyPr>
          <a:lstStyle/>
          <a:p>
            <a:r>
              <a:rPr lang="en-US" altLang="zh-CN" b="1" dirty="0">
                <a:solidFill>
                  <a:srgbClr val="7030A0"/>
                </a:solidFill>
              </a:rPr>
              <a:t>Sigmoid</a:t>
            </a:r>
            <a:r>
              <a:rPr lang="zh-CN" altLang="en-US" b="1" dirty="0">
                <a:solidFill>
                  <a:srgbClr val="7030A0"/>
                </a:solidFill>
              </a:rPr>
              <a:t>系（</a:t>
            </a:r>
            <a:r>
              <a:rPr lang="en-US" altLang="zh-CN" b="1" dirty="0">
                <a:solidFill>
                  <a:srgbClr val="7030A0"/>
                </a:solidFill>
              </a:rPr>
              <a:t>Logistic-Sigmoid</a:t>
            </a:r>
            <a:r>
              <a:rPr lang="zh-CN" altLang="en-US" b="1" dirty="0">
                <a:solidFill>
                  <a:srgbClr val="7030A0"/>
                </a:solidFill>
              </a:rPr>
              <a:t>、</a:t>
            </a:r>
            <a:r>
              <a:rPr lang="en-US" altLang="zh-CN" b="1" dirty="0" err="1">
                <a:solidFill>
                  <a:srgbClr val="7030A0"/>
                </a:solidFill>
              </a:rPr>
              <a:t>Tanh</a:t>
            </a:r>
            <a:r>
              <a:rPr lang="en-US" altLang="zh-CN" b="1" dirty="0">
                <a:solidFill>
                  <a:srgbClr val="7030A0"/>
                </a:solidFill>
              </a:rPr>
              <a:t>-Sigmoid</a:t>
            </a:r>
            <a:r>
              <a:rPr lang="zh-CN" altLang="en-US" b="1" dirty="0">
                <a:solidFill>
                  <a:srgbClr val="7030A0"/>
                </a:solidFill>
              </a:rPr>
              <a:t>）</a:t>
            </a:r>
          </a:p>
        </p:txBody>
      </p:sp>
      <p:sp>
        <p:nvSpPr>
          <p:cNvPr id="6" name="矩形 5"/>
          <p:cNvSpPr/>
          <p:nvPr/>
        </p:nvSpPr>
        <p:spPr>
          <a:xfrm>
            <a:off x="899592" y="4293096"/>
            <a:ext cx="1070934" cy="369332"/>
          </a:xfrm>
          <a:prstGeom prst="rect">
            <a:avLst/>
          </a:prstGeom>
        </p:spPr>
        <p:txBody>
          <a:bodyPr wrap="none">
            <a:spAutoFit/>
          </a:bodyPr>
          <a:lstStyle/>
          <a:p>
            <a:r>
              <a:rPr lang="en-US" altLang="zh-CN" b="1" dirty="0" err="1">
                <a:solidFill>
                  <a:srgbClr val="7030A0"/>
                </a:solidFill>
              </a:rPr>
              <a:t>Relu</a:t>
            </a:r>
            <a:r>
              <a:rPr lang="zh-CN" altLang="en-US" b="1" dirty="0">
                <a:solidFill>
                  <a:srgbClr val="7030A0"/>
                </a:solidFill>
              </a:rPr>
              <a:t>函数</a:t>
            </a:r>
          </a:p>
        </p:txBody>
      </p:sp>
      <p:sp>
        <p:nvSpPr>
          <p:cNvPr id="7" name="矩形 6"/>
          <p:cNvSpPr/>
          <p:nvPr/>
        </p:nvSpPr>
        <p:spPr>
          <a:xfrm>
            <a:off x="2069654" y="4635713"/>
            <a:ext cx="3438450" cy="954107"/>
          </a:xfrm>
          <a:prstGeom prst="rect">
            <a:avLst/>
          </a:prstGeom>
        </p:spPr>
        <p:txBody>
          <a:bodyPr wrap="square">
            <a:spAutoFit/>
          </a:bodyPr>
          <a:lstStyle/>
          <a:p>
            <a:r>
              <a:rPr lang="zh-CN" altLang="en-US" sz="1400" dirty="0">
                <a:latin typeface="微软雅黑" panose="020B0503020204020204" pitchFamily="34" charset="-122"/>
                <a:ea typeface="微软雅黑" panose="020B0503020204020204" pitchFamily="34" charset="-122"/>
              </a:rPr>
              <a:t>计算简单</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导数简单</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收敛快</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单侧抑制 </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相对宽阔的兴奋边界 </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稀疏激活性；缺点在于在训练的时候</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网络很脆弱</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很容易出现很多神经元值为</a:t>
            </a:r>
            <a:r>
              <a:rPr lang="en-US" altLang="zh-CN" sz="1400" dirty="0">
                <a:latin typeface="微软雅黑" panose="020B0503020204020204" pitchFamily="34" charset="-122"/>
                <a:ea typeface="微软雅黑" panose="020B0503020204020204" pitchFamily="34" charset="-122"/>
              </a:rPr>
              <a:t>0,</a:t>
            </a:r>
            <a:r>
              <a:rPr lang="zh-CN" altLang="en-US" sz="1400" dirty="0">
                <a:latin typeface="微软雅黑" panose="020B0503020204020204" pitchFamily="34" charset="-122"/>
                <a:ea typeface="微软雅黑" panose="020B0503020204020204" pitchFamily="34" charset="-122"/>
              </a:rPr>
              <a:t>从而再也训练不动。</a:t>
            </a:r>
            <a:endParaRPr lang="zh-CN" altLang="en-US" dirty="0"/>
          </a:p>
        </p:txBody>
      </p:sp>
      <p:sp>
        <p:nvSpPr>
          <p:cNvPr id="8" name="AutoShape 2" descr="这里写图片描述"/>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7175" name="Picture 7"/>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25446" y="2378035"/>
            <a:ext cx="1419225" cy="590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AutoShape 2" descr="https://img-blog.csdn.net/20170626195405249"/>
          <p:cNvSpPr>
            <a:spLocks noChangeAspect="1" noChangeArrowheads="1"/>
          </p:cNvSpPr>
          <p:nvPr/>
        </p:nvSpPr>
        <p:spPr bwMode="auto">
          <a:xfrm>
            <a:off x="215900"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AutoShape 4" descr="https://img-blog.csdn.net/20170626195405249"/>
          <p:cNvSpPr>
            <a:spLocks noChangeAspect="1" noChangeArrowheads="1"/>
          </p:cNvSpPr>
          <p:nvPr/>
        </p:nvSpPr>
        <p:spPr bwMode="auto">
          <a:xfrm>
            <a:off x="368300"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AutoShape 6" descr="https://img-blog.csdn.net/20170626195405249"/>
          <p:cNvSpPr>
            <a:spLocks noChangeAspect="1" noChangeArrowheads="1"/>
          </p:cNvSpPr>
          <p:nvPr/>
        </p:nvSpPr>
        <p:spPr bwMode="auto">
          <a:xfrm>
            <a:off x="46038" y="-984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AutoShape 8" descr="https://img-blog.csdn.net/20170626195405249"/>
          <p:cNvSpPr>
            <a:spLocks noChangeAspect="1" noChangeArrowheads="1"/>
          </p:cNvSpPr>
          <p:nvPr/>
        </p:nvSpPr>
        <p:spPr bwMode="auto">
          <a:xfrm>
            <a:off x="198438" y="539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AutoShape 10" descr="https://img-blog.csdn.net/20170626195405249"/>
          <p:cNvSpPr>
            <a:spLocks noChangeAspect="1" noChangeArrowheads="1"/>
          </p:cNvSpPr>
          <p:nvPr/>
        </p:nvSpPr>
        <p:spPr bwMode="auto">
          <a:xfrm>
            <a:off x="350838" y="2063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107" name="Picture 11"/>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5652120" y="4365104"/>
            <a:ext cx="2792289" cy="18875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AutoShape 13" descr="https://img-blog.csdn.net/20170626194831854"/>
          <p:cNvSpPr>
            <a:spLocks noChangeAspect="1" noChangeArrowheads="1"/>
          </p:cNvSpPr>
          <p:nvPr/>
        </p:nvSpPr>
        <p:spPr bwMode="auto">
          <a:xfrm>
            <a:off x="503238" y="3587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111" name="Picture 1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740151" y="1772816"/>
            <a:ext cx="2714625" cy="2295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3155993301"/>
      </p:ext>
    </p:extLst>
  </p:cSld>
  <p:clrMapOvr>
    <a:masterClrMapping/>
  </p:clrMapOvr>
  <p:transition spd="slow">
    <p:wipe dir="d"/>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84312"/>
          </a:xfrm>
        </p:spPr>
        <p:txBody>
          <a:bodyPr>
            <a:normAutofit fontScale="90000"/>
          </a:bodyPr>
          <a:lstStyle/>
          <a:p>
            <a:r>
              <a:rPr lang="zh-CN" altLang="en-US" dirty="0"/>
              <a:t>神经元模型</a:t>
            </a:r>
            <a:endParaRPr lang="en-US" dirty="0"/>
          </a:p>
        </p:txBody>
      </p:sp>
      <p:pic>
        <p:nvPicPr>
          <p:cNvPr id="5122" name="Picture 2" descr="https://images2015.cnblogs.com/blog/764050/201606/764050-20160619112701960-101259881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15616" y="1052736"/>
            <a:ext cx="5362575" cy="2428875"/>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3453855" y="3481611"/>
            <a:ext cx="1224136"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神经元模型</a:t>
            </a:r>
          </a:p>
        </p:txBody>
      </p:sp>
      <p:pic>
        <p:nvPicPr>
          <p:cNvPr id="5124" name="Picture 4" descr="https://images2015.cnblogs.com/blog/764050/201606/764050-20160619132616585-890841084.png"/>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4824071" y="4518412"/>
            <a:ext cx="2559675" cy="2008634"/>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6516216" y="1897841"/>
            <a:ext cx="2180405" cy="369332"/>
          </a:xfrm>
          <a:prstGeom prst="rect">
            <a:avLst/>
          </a:prstGeom>
        </p:spPr>
        <p:txBody>
          <a:bodyPr wrap="none">
            <a:spAutoFit/>
          </a:bodyPr>
          <a:lstStyle/>
          <a:p>
            <a:r>
              <a:rPr lang="pl-PL" altLang="zh-CN" i="1" dirty="0"/>
              <a:t>y</a:t>
            </a:r>
            <a:r>
              <a:rPr lang="pl-PL" altLang="zh-CN" dirty="0"/>
              <a:t>=</a:t>
            </a:r>
            <a:r>
              <a:rPr lang="pl-PL" altLang="zh-CN" i="1" dirty="0"/>
              <a:t>f</a:t>
            </a:r>
            <a:r>
              <a:rPr lang="pl-PL" altLang="zh-CN" dirty="0"/>
              <a:t>(∑ </a:t>
            </a:r>
            <a:r>
              <a:rPr lang="pl-PL" altLang="zh-CN" i="1" dirty="0"/>
              <a:t>n</a:t>
            </a:r>
            <a:r>
              <a:rPr lang="pl-PL" altLang="zh-CN" dirty="0"/>
              <a:t> </a:t>
            </a:r>
            <a:r>
              <a:rPr lang="pl-PL" altLang="zh-CN" i="1" dirty="0"/>
              <a:t>i</a:t>
            </a:r>
            <a:r>
              <a:rPr lang="pl-PL" altLang="zh-CN" dirty="0"/>
              <a:t>=1 </a:t>
            </a:r>
            <a:r>
              <a:rPr lang="pl-PL" altLang="zh-CN" i="1" dirty="0"/>
              <a:t>w</a:t>
            </a:r>
            <a:r>
              <a:rPr lang="pl-PL" altLang="zh-CN" dirty="0"/>
              <a:t> </a:t>
            </a:r>
            <a:r>
              <a:rPr lang="pl-PL" altLang="zh-CN" i="1" dirty="0"/>
              <a:t>i</a:t>
            </a:r>
            <a:r>
              <a:rPr lang="pl-PL" altLang="zh-CN" dirty="0"/>
              <a:t> </a:t>
            </a:r>
            <a:r>
              <a:rPr lang="pl-PL" altLang="zh-CN" i="1" dirty="0"/>
              <a:t>x</a:t>
            </a:r>
            <a:r>
              <a:rPr lang="pl-PL" altLang="zh-CN" dirty="0"/>
              <a:t> </a:t>
            </a:r>
            <a:r>
              <a:rPr lang="pl-PL" altLang="zh-CN" i="1" dirty="0"/>
              <a:t>i</a:t>
            </a:r>
            <a:r>
              <a:rPr lang="pl-PL" altLang="zh-CN" dirty="0"/>
              <a:t> −</a:t>
            </a:r>
            <a:r>
              <a:rPr lang="pl-PL" altLang="zh-CN" i="1" dirty="0"/>
              <a:t>θ</a:t>
            </a:r>
            <a:r>
              <a:rPr lang="pl-PL" altLang="zh-CN" dirty="0"/>
              <a:t>) </a:t>
            </a:r>
            <a:endParaRPr lang="zh-CN" altLang="en-US" dirty="0"/>
          </a:p>
        </p:txBody>
      </p:sp>
      <p:sp>
        <p:nvSpPr>
          <p:cNvPr id="5" name="矩形 4"/>
          <p:cNvSpPr/>
          <p:nvPr/>
        </p:nvSpPr>
        <p:spPr>
          <a:xfrm>
            <a:off x="4824071" y="4149080"/>
            <a:ext cx="4288353" cy="307777"/>
          </a:xfrm>
          <a:prstGeom prst="rect">
            <a:avLst/>
          </a:prstGeom>
        </p:spPr>
        <p:txBody>
          <a:bodyPr wrap="none">
            <a:spAutoFit/>
          </a:bodyPr>
          <a:lstStyle/>
          <a:p>
            <a:r>
              <a:rPr lang="zh-CN" altLang="en-US" sz="1400" dirty="0">
                <a:latin typeface="微软雅黑" panose="020B0503020204020204" pitchFamily="34" charset="-122"/>
                <a:ea typeface="微软雅黑" panose="020B0503020204020204" pitchFamily="34" charset="-122"/>
              </a:rPr>
              <a:t>激活函数</a:t>
            </a:r>
            <a:r>
              <a:rPr lang="en-US" altLang="zh-CN" sz="1400" dirty="0">
                <a:latin typeface="微软雅黑" panose="020B0503020204020204" pitchFamily="34" charset="-122"/>
                <a:ea typeface="微软雅黑" panose="020B0503020204020204" pitchFamily="34" charset="-122"/>
              </a:rPr>
              <a:t>sigmoid</a:t>
            </a:r>
            <a:r>
              <a:rPr lang="zh-CN" altLang="en-US" sz="1400" dirty="0">
                <a:latin typeface="微软雅黑" panose="020B0503020204020204" pitchFamily="34" charset="-122"/>
                <a:ea typeface="微软雅黑" panose="020B0503020204020204" pitchFamily="34" charset="-122"/>
              </a:rPr>
              <a:t>函数的表达式和分布图如下所示：</a:t>
            </a:r>
          </a:p>
        </p:txBody>
      </p:sp>
      <p:pic>
        <p:nvPicPr>
          <p:cNvPr id="5126" name="Picture 6" descr="https://images2015.cnblogs.com/blog/764050/201606/764050-20160619111613406-1210494225.png"/>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683568" y="4365104"/>
            <a:ext cx="3528392" cy="184962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034986778"/>
      </p:ext>
    </p:extLst>
  </p:cSld>
  <p:clrMapOvr>
    <a:masterClrMapping/>
  </p:clrMapOvr>
  <p:transition spd="slow">
    <p:wipe dir="d"/>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762000" y="269632"/>
            <a:ext cx="8077200" cy="711096"/>
          </a:xfrm>
        </p:spPr>
        <p:txBody>
          <a:bodyPr>
            <a:normAutofit fontScale="90000"/>
          </a:bodyPr>
          <a:lstStyle/>
          <a:p>
            <a:r>
              <a:rPr lang="zh-CN" altLang="en-US" dirty="0"/>
              <a:t>数据归一化</a:t>
            </a:r>
            <a:endParaRPr lang="en-US" dirty="0"/>
          </a:p>
        </p:txBody>
      </p:sp>
      <p:sp>
        <p:nvSpPr>
          <p:cNvPr id="3" name="矩形 2"/>
          <p:cNvSpPr/>
          <p:nvPr/>
        </p:nvSpPr>
        <p:spPr>
          <a:xfrm>
            <a:off x="827584" y="1124744"/>
            <a:ext cx="7920880" cy="523220"/>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归一化就是把数据经过处理后使之限定在一定的范围内。比如通常限制在区间</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[0, 1]</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或者</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[-1, 1]</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。本质是一种线性变换。</a:t>
            </a:r>
          </a:p>
        </p:txBody>
      </p:sp>
      <p:sp>
        <p:nvSpPr>
          <p:cNvPr id="4" name="矩形 3"/>
          <p:cNvSpPr/>
          <p:nvPr/>
        </p:nvSpPr>
        <p:spPr>
          <a:xfrm>
            <a:off x="827583" y="2134597"/>
            <a:ext cx="7464995" cy="646331"/>
          </a:xfrm>
          <a:prstGeom prst="rect">
            <a:avLst/>
          </a:prstGeom>
        </p:spPr>
        <p:txBody>
          <a:bodyPr wrap="square">
            <a:spAutoFit/>
          </a:bodyPr>
          <a:lstStyle/>
          <a:p>
            <a:r>
              <a:rPr lang="zh-CN" altLang="en-US" dirty="0">
                <a:solidFill>
                  <a:srgbClr val="FF0000"/>
                </a:solidFill>
                <a:latin typeface="方正姚体" panose="02010601030101010101" pitchFamily="2" charset="-122"/>
                <a:ea typeface="方正姚体" panose="02010601030101010101" pitchFamily="2" charset="-122"/>
              </a:rPr>
              <a:t>归一化解决奇异样本数据问题</a:t>
            </a:r>
            <a:r>
              <a:rPr lang="zh-CN" altLang="en-US" dirty="0">
                <a:latin typeface="方正姚体" panose="02010601030101010101" pitchFamily="2" charset="-122"/>
                <a:ea typeface="方正姚体" panose="02010601030101010101" pitchFamily="2" charset="-122"/>
              </a:rPr>
              <a:t>，奇异样本数据数据指的是相对于其他输入样本特别大或特别小的样本矢量。</a:t>
            </a:r>
          </a:p>
        </p:txBody>
      </p:sp>
      <p:pic>
        <p:nvPicPr>
          <p:cNvPr id="6146" name="Picture 2" descr="http://images.cnitblog.com/blog/571227/201501/071308288436088.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9592" y="1628800"/>
            <a:ext cx="2933700" cy="44767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827584" y="3140968"/>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归一化的方法：</a:t>
            </a:r>
          </a:p>
        </p:txBody>
      </p:sp>
      <p:sp>
        <p:nvSpPr>
          <p:cNvPr id="7" name="矩形 6"/>
          <p:cNvSpPr/>
          <p:nvPr/>
        </p:nvSpPr>
        <p:spPr>
          <a:xfrm>
            <a:off x="1263650" y="3573016"/>
            <a:ext cx="4572000" cy="1077218"/>
          </a:xfrm>
          <a:prstGeom prst="rect">
            <a:avLst/>
          </a:prstGeom>
        </p:spPr>
        <p:txBody>
          <a:bodyPr>
            <a:spAutoFit/>
          </a:bodyPr>
          <a:lstStyle/>
          <a:p>
            <a:pPr lvl="0" fontAlgn="base">
              <a:spcBef>
                <a:spcPct val="0"/>
              </a:spcBef>
              <a:spcAft>
                <a:spcPct val="0"/>
              </a:spcAft>
            </a:pPr>
            <a:r>
              <a:rPr lang="zh-CN" altLang="zh-CN" sz="1600" b="1" dirty="0">
                <a:solidFill>
                  <a:srgbClr val="00B050"/>
                </a:solidFill>
                <a:latin typeface="微软雅黑 Light" panose="020B0502040204020203" pitchFamily="34" charset="-122"/>
                <a:ea typeface="微软雅黑 Light" panose="020B0502040204020203" pitchFamily="34" charset="-122"/>
                <a:cs typeface="宋体" pitchFamily="2" charset="-122"/>
              </a:rPr>
              <a:t>最大-最小标准化</a:t>
            </a:r>
            <a:r>
              <a:rPr lang="zh-CN" altLang="zh-CN" sz="1600" dirty="0">
                <a:latin typeface="微软雅黑 Light" panose="020B0502040204020203" pitchFamily="34" charset="-122"/>
                <a:ea typeface="微软雅黑 Light" panose="020B0502040204020203" pitchFamily="34" charset="-122"/>
                <a:cs typeface="宋体" pitchFamily="2" charset="-122"/>
              </a:rPr>
              <a:t>是对原始数据进行线性变换，设</a:t>
            </a:r>
            <a:r>
              <a:rPr lang="en-US" altLang="zh-CN" sz="1600" dirty="0" err="1">
                <a:latin typeface="微软雅黑 Light" panose="020B0502040204020203" pitchFamily="34" charset="-122"/>
                <a:ea typeface="微软雅黑 Light" panose="020B0502040204020203" pitchFamily="34" charset="-122"/>
                <a:cs typeface="宋体" pitchFamily="2" charset="-122"/>
              </a:rPr>
              <a:t>minA</a:t>
            </a:r>
            <a:r>
              <a:rPr lang="zh-CN" altLang="zh-CN" sz="1600" dirty="0">
                <a:latin typeface="微软雅黑 Light" panose="020B0502040204020203" pitchFamily="34" charset="-122"/>
                <a:ea typeface="微软雅黑 Light" panose="020B0502040204020203" pitchFamily="34" charset="-122"/>
                <a:cs typeface="宋体" pitchFamily="2" charset="-122"/>
              </a:rPr>
              <a:t>和</a:t>
            </a:r>
            <a:r>
              <a:rPr lang="en-US" altLang="zh-CN" sz="1600" dirty="0" err="1">
                <a:latin typeface="微软雅黑 Light" panose="020B0502040204020203" pitchFamily="34" charset="-122"/>
                <a:ea typeface="微软雅黑 Light" panose="020B0502040204020203" pitchFamily="34" charset="-122"/>
                <a:cs typeface="宋体" pitchFamily="2" charset="-122"/>
              </a:rPr>
              <a:t>maxA</a:t>
            </a:r>
            <a:r>
              <a:rPr lang="zh-CN" altLang="zh-CN" sz="1600" dirty="0">
                <a:latin typeface="微软雅黑 Light" panose="020B0502040204020203" pitchFamily="34" charset="-122"/>
                <a:ea typeface="微软雅黑 Light" panose="020B0502040204020203" pitchFamily="34" charset="-122"/>
                <a:cs typeface="宋体" pitchFamily="2" charset="-122"/>
              </a:rPr>
              <a:t>分别是属性</a:t>
            </a:r>
            <a:r>
              <a:rPr lang="en-US" altLang="zh-CN" sz="1600" dirty="0">
                <a:latin typeface="微软雅黑 Light" panose="020B0502040204020203" pitchFamily="34" charset="-122"/>
                <a:ea typeface="微软雅黑 Light" panose="020B0502040204020203" pitchFamily="34" charset="-122"/>
                <a:cs typeface="宋体" pitchFamily="2" charset="-122"/>
              </a:rPr>
              <a:t>A</a:t>
            </a:r>
            <a:r>
              <a:rPr lang="zh-CN" altLang="zh-CN" sz="1600" dirty="0">
                <a:latin typeface="微软雅黑 Light" panose="020B0502040204020203" pitchFamily="34" charset="-122"/>
                <a:ea typeface="微软雅黑 Light" panose="020B0502040204020203" pitchFamily="34" charset="-122"/>
                <a:cs typeface="宋体" pitchFamily="2" charset="-122"/>
              </a:rPr>
              <a:t>的最小值</a:t>
            </a:r>
            <a:endParaRPr lang="en-US" altLang="zh-CN" sz="1600" dirty="0">
              <a:latin typeface="微软雅黑 Light" panose="020B0502040204020203" pitchFamily="34" charset="-122"/>
              <a:ea typeface="微软雅黑 Light" panose="020B0502040204020203" pitchFamily="34" charset="-122"/>
              <a:cs typeface="宋体" pitchFamily="2" charset="-122"/>
            </a:endParaRPr>
          </a:p>
          <a:p>
            <a:pPr lvl="0" fontAlgn="base">
              <a:spcBef>
                <a:spcPct val="0"/>
              </a:spcBef>
              <a:spcAft>
                <a:spcPct val="0"/>
              </a:spcAft>
            </a:pPr>
            <a:r>
              <a:rPr lang="zh-CN" altLang="zh-CN" sz="1600" dirty="0">
                <a:latin typeface="微软雅黑 Light" panose="020B0502040204020203" pitchFamily="34" charset="-122"/>
                <a:ea typeface="微软雅黑 Light" panose="020B0502040204020203" pitchFamily="34" charset="-122"/>
                <a:cs typeface="宋体" pitchFamily="2" charset="-122"/>
              </a:rPr>
              <a:t>和最大值，将</a:t>
            </a:r>
            <a:r>
              <a:rPr lang="en-US" altLang="zh-CN" sz="1600" dirty="0">
                <a:latin typeface="微软雅黑 Light" panose="020B0502040204020203" pitchFamily="34" charset="-122"/>
                <a:ea typeface="微软雅黑 Light" panose="020B0502040204020203" pitchFamily="34" charset="-122"/>
                <a:cs typeface="宋体" pitchFamily="2" charset="-122"/>
              </a:rPr>
              <a:t>A</a:t>
            </a:r>
            <a:r>
              <a:rPr lang="zh-CN" altLang="zh-CN" sz="1600" dirty="0">
                <a:latin typeface="微软雅黑 Light" panose="020B0502040204020203" pitchFamily="34" charset="-122"/>
                <a:ea typeface="微软雅黑 Light" panose="020B0502040204020203" pitchFamily="34" charset="-122"/>
                <a:cs typeface="宋体" pitchFamily="2" charset="-122"/>
              </a:rPr>
              <a:t>的</a:t>
            </a:r>
            <a:r>
              <a:rPr lang="zh-CN" altLang="en-US" sz="1600" dirty="0"/>
              <a:t>一个原始值通过最大</a:t>
            </a:r>
            <a:r>
              <a:rPr lang="en-US" altLang="zh-CN" sz="1600" dirty="0"/>
              <a:t>-</a:t>
            </a:r>
            <a:r>
              <a:rPr lang="zh-CN" altLang="en-US" sz="1600" dirty="0"/>
              <a:t>最小标准化映射到区间</a:t>
            </a:r>
            <a:r>
              <a:rPr lang="en-US" altLang="zh-CN" sz="1600" dirty="0"/>
              <a:t>[0, 1]</a:t>
            </a:r>
            <a:r>
              <a:rPr lang="zh-CN" altLang="en-US" sz="1600" dirty="0"/>
              <a:t>的值，公式</a:t>
            </a:r>
            <a:r>
              <a:rPr lang="en-US" altLang="zh-CN" sz="1600" dirty="0"/>
              <a:t>:</a:t>
            </a:r>
            <a:endParaRPr lang="zh-CN" altLang="en-US" sz="1600" dirty="0"/>
          </a:p>
        </p:txBody>
      </p:sp>
      <p:pic>
        <p:nvPicPr>
          <p:cNvPr id="6153" name="Picture 9" descr="http://images.cnitblog.com/blog/571227/201501/071329044847326.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78029" y="3861048"/>
            <a:ext cx="2114550" cy="5334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1259632" y="4872062"/>
            <a:ext cx="4572000" cy="1323439"/>
          </a:xfrm>
          <a:prstGeom prst="rect">
            <a:avLst/>
          </a:prstGeom>
        </p:spPr>
        <p:txBody>
          <a:bodyPr>
            <a:spAutoFit/>
          </a:bodyPr>
          <a:lstStyle/>
          <a:p>
            <a:pPr lvl="0" fontAlgn="base">
              <a:spcBef>
                <a:spcPct val="0"/>
              </a:spcBef>
              <a:spcAft>
                <a:spcPct val="0"/>
              </a:spcAft>
            </a:pPr>
            <a:r>
              <a:rPr lang="en-US" altLang="zh-CN" sz="1600" b="1" dirty="0">
                <a:solidFill>
                  <a:srgbClr val="00B050"/>
                </a:solidFill>
                <a:latin typeface="微软雅黑 Light" panose="020B0502040204020203" pitchFamily="34" charset="-122"/>
                <a:ea typeface="微软雅黑 Light" panose="020B0502040204020203" pitchFamily="34" charset="-122"/>
                <a:cs typeface="宋体" pitchFamily="2" charset="-122"/>
              </a:rPr>
              <a:t>Z-score</a:t>
            </a:r>
            <a:r>
              <a:rPr lang="zh-CN" altLang="zh-CN" sz="1600" b="1" dirty="0">
                <a:solidFill>
                  <a:srgbClr val="00B050"/>
                </a:solidFill>
                <a:latin typeface="微软雅黑 Light" panose="020B0502040204020203" pitchFamily="34" charset="-122"/>
                <a:ea typeface="微软雅黑 Light" panose="020B0502040204020203" pitchFamily="34" charset="-122"/>
                <a:cs typeface="宋体" pitchFamily="2" charset="-122"/>
              </a:rPr>
              <a:t>标准化</a:t>
            </a:r>
            <a:r>
              <a:rPr lang="zh-CN" altLang="zh-CN" sz="1600" dirty="0">
                <a:latin typeface="微软雅黑 Light" panose="020B0502040204020203" pitchFamily="34" charset="-122"/>
                <a:ea typeface="微软雅黑 Light" panose="020B0502040204020203" pitchFamily="34" charset="-122"/>
                <a:cs typeface="宋体" pitchFamily="2" charset="-122"/>
              </a:rPr>
              <a:t>是</a:t>
            </a:r>
            <a:r>
              <a:rPr lang="zh-CN" altLang="en-US" sz="1600" dirty="0"/>
              <a:t>基于原始数据的均值和标准差进行的数据标准化。将属性</a:t>
            </a:r>
            <a:r>
              <a:rPr lang="en-US" altLang="zh-CN" sz="1600" dirty="0"/>
              <a:t>A</a:t>
            </a:r>
            <a:r>
              <a:rPr lang="zh-CN" altLang="en-US" sz="1600" dirty="0"/>
              <a:t>的原始数据</a:t>
            </a:r>
            <a:r>
              <a:rPr lang="en-US" altLang="zh-CN" sz="1600" dirty="0"/>
              <a:t>X</a:t>
            </a:r>
            <a:r>
              <a:rPr lang="zh-CN" altLang="en-US" sz="1600" dirty="0"/>
              <a:t>通过</a:t>
            </a:r>
            <a:r>
              <a:rPr lang="en-US" altLang="zh-CN" sz="1600" dirty="0"/>
              <a:t>Z-score</a:t>
            </a:r>
            <a:r>
              <a:rPr lang="zh-CN" altLang="en-US" sz="1600" dirty="0"/>
              <a:t>标准化成。</a:t>
            </a:r>
            <a:r>
              <a:rPr lang="en-US" altLang="zh-CN" sz="1600" dirty="0"/>
              <a:t>Z-score</a:t>
            </a:r>
            <a:r>
              <a:rPr lang="zh-CN" altLang="en-US" sz="1600" dirty="0"/>
              <a:t>标准化适用于属性</a:t>
            </a:r>
            <a:r>
              <a:rPr lang="en-US" altLang="zh-CN" sz="1600" dirty="0"/>
              <a:t>A</a:t>
            </a:r>
            <a:r>
              <a:rPr lang="zh-CN" altLang="en-US" sz="1600" dirty="0"/>
              <a:t>的最大值或者最小值未知的情况，或有超出取值范围的离散数据的情况，公式</a:t>
            </a:r>
            <a:r>
              <a:rPr lang="en-US" altLang="zh-CN" sz="1600" dirty="0"/>
              <a:t>:</a:t>
            </a:r>
            <a:endParaRPr lang="zh-CN" altLang="en-US" sz="1600" dirty="0"/>
          </a:p>
        </p:txBody>
      </p:sp>
      <p:pic>
        <p:nvPicPr>
          <p:cNvPr id="6158" name="Picture 14" descr="http://images.cnitblog.com/blog/571227/201501/071340178901397.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56176" y="5085184"/>
            <a:ext cx="1162050" cy="44767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10537912"/>
      </p:ext>
    </p:extLst>
  </p:cSld>
  <p:clrMapOvr>
    <a:masterClrMapping/>
  </p:clrMapOvr>
  <p:transition spd="slow">
    <p:wipe dir="d"/>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239838" y="836712"/>
            <a:ext cx="6724650" cy="3819525"/>
          </a:xfrm>
          <a:prstGeom prst="ellipse">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custDataLst>
              <p:tags r:id="rId2"/>
            </p:custDataLst>
          </p:nvPr>
        </p:nvSpPr>
        <p:spPr>
          <a:xfrm>
            <a:off x="841248" y="152400"/>
            <a:ext cx="7691192" cy="684312"/>
          </a:xfrm>
        </p:spPr>
        <p:txBody>
          <a:bodyPr>
            <a:normAutofit fontScale="90000"/>
          </a:bodyPr>
          <a:lstStyle/>
          <a:p>
            <a:r>
              <a:rPr lang="zh-CN" altLang="en-US" dirty="0"/>
              <a:t>梯度下降法</a:t>
            </a:r>
            <a:endParaRPr lang="en-US" dirty="0"/>
          </a:p>
        </p:txBody>
      </p:sp>
      <p:sp>
        <p:nvSpPr>
          <p:cNvPr id="3" name="矩形 2"/>
          <p:cNvSpPr/>
          <p:nvPr/>
        </p:nvSpPr>
        <p:spPr>
          <a:xfrm>
            <a:off x="899592" y="1067252"/>
            <a:ext cx="8064896" cy="1569660"/>
          </a:xfrm>
          <a:prstGeom prst="rect">
            <a:avLst/>
          </a:prstGeom>
        </p:spPr>
        <p:txBody>
          <a:bodyPr wrap="square">
            <a:spAutoFit/>
          </a:bodyPr>
          <a:lstStyle/>
          <a:p>
            <a:r>
              <a:rPr lang="zh-CN" altLang="en-US" sz="1600" dirty="0">
                <a:solidFill>
                  <a:schemeClr val="accent6">
                    <a:lumMod val="50000"/>
                  </a:schemeClr>
                </a:solidFill>
                <a:latin typeface="微软雅黑 Light" panose="020B0502040204020203" pitchFamily="34" charset="-122"/>
                <a:ea typeface="微软雅黑 Light" panose="020B0502040204020203" pitchFamily="34" charset="-122"/>
              </a:rPr>
              <a:t>想像你于伸手不见五指的黑夜身处一座地形复杂的山中。你看不清山的全貌，只能根据重力感知立足之处的坡度。如果想要下山，你该怎么做？你根据此处的重力感觉，向下坡最陡的方向迈一步。然后根据新位置的坡度，再向下坡最陡的方向迈出下一步。如果来到一个位置，你感觉已经站在了平地上，再没有下坡的方向，你也就无从迈出下一步了。此时你可能已经成功到达海拔最低的山底，但也有可能身处半山腰处一块平地或者一个盆地底部。</a:t>
            </a:r>
          </a:p>
        </p:txBody>
      </p:sp>
      <p:pic>
        <p:nvPicPr>
          <p:cNvPr id="8" name="Picture 16" descr="http://nnetinfo.com/upload/images/%E4%B8%BA%E4%BB%80%E4%B9%88%E5%BD%92%E4%B8%80%E5%8C%96002.png"/>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1043608" y="3557753"/>
            <a:ext cx="3528392" cy="2895583"/>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http://5b0988e595225.cdn.sohucs.com/images/20170820/34921e9da6a44c5cbf28f224dbcc8a2e.jpe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22862" y="3699429"/>
            <a:ext cx="4000500" cy="268189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187364785"/>
      </p:ext>
    </p:extLst>
  </p:cSld>
  <p:clrMapOvr>
    <a:masterClrMapping/>
  </p:clrMapOvr>
  <p:transition spd="slow">
    <p:wipe dir="d"/>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img.mp.itc.cn/upload/20170311/9d1c25f5ea784b1ba0d04b54cff84993_th.jpeg"/>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6469360" y="1114134"/>
            <a:ext cx="2194911" cy="224285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custDataLst>
              <p:tags r:id="rId2"/>
            </p:custDataLst>
          </p:nvPr>
        </p:nvSpPr>
        <p:spPr>
          <a:xfrm>
            <a:off x="841248" y="152400"/>
            <a:ext cx="7691192" cy="684312"/>
          </a:xfrm>
        </p:spPr>
        <p:txBody>
          <a:bodyPr>
            <a:normAutofit fontScale="90000"/>
          </a:bodyPr>
          <a:lstStyle/>
          <a:p>
            <a:r>
              <a:rPr lang="zh-CN" altLang="en-US" dirty="0"/>
              <a:t>梯度下降法相关概念</a:t>
            </a:r>
            <a:endParaRPr lang="en-US" dirty="0"/>
          </a:p>
        </p:txBody>
      </p:sp>
      <p:pic>
        <p:nvPicPr>
          <p:cNvPr id="4" name="图片 3" descr="https://pic4.zhimg.com/80/v2-bab13da55e417f6fd7048ba3e614c031_hd.jpg"/>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971600" y="3717032"/>
            <a:ext cx="2952328" cy="2859787"/>
          </a:xfrm>
          <a:prstGeom prst="rect">
            <a:avLst/>
          </a:prstGeom>
          <a:noFill/>
          <a:ln>
            <a:noFill/>
          </a:ln>
        </p:spPr>
      </p:pic>
      <p:sp>
        <p:nvSpPr>
          <p:cNvPr id="6" name="矩形 5"/>
          <p:cNvSpPr/>
          <p:nvPr/>
        </p:nvSpPr>
        <p:spPr>
          <a:xfrm>
            <a:off x="1187624" y="1340768"/>
            <a:ext cx="4674815" cy="646331"/>
          </a:xfrm>
          <a:prstGeom prst="rect">
            <a:avLst/>
          </a:prstGeom>
        </p:spPr>
        <p:txBody>
          <a:bodyPr wrap="square">
            <a:spAutoFit/>
          </a:bodyPr>
          <a:lstStyle/>
          <a:p>
            <a:r>
              <a:rPr lang="zh-CN" altLang="en-US" b="1" dirty="0">
                <a:latin typeface="微软雅黑 Light" panose="020B0502040204020203" pitchFamily="34" charset="-122"/>
                <a:ea typeface="微软雅黑 Light" panose="020B0502040204020203" pitchFamily="34" charset="-122"/>
              </a:rPr>
              <a:t>仿射函数</a:t>
            </a:r>
            <a:r>
              <a:rPr lang="zh-CN" altLang="en-US" dirty="0">
                <a:latin typeface="微软雅黑 Light" panose="020B0502040204020203" pitchFamily="34" charset="-122"/>
                <a:ea typeface="微软雅黑 Light" panose="020B0502040204020203" pitchFamily="34" charset="-122"/>
              </a:rPr>
              <a:t>：仿射函数是线性函数。仿射函数的图形是空间中一个平面</a:t>
            </a:r>
          </a:p>
        </p:txBody>
      </p:sp>
      <p:sp>
        <p:nvSpPr>
          <p:cNvPr id="7" name="矩形 6"/>
          <p:cNvSpPr/>
          <p:nvPr/>
        </p:nvSpPr>
        <p:spPr>
          <a:xfrm>
            <a:off x="2123728" y="2348880"/>
            <a:ext cx="4659188" cy="1200329"/>
          </a:xfrm>
          <a:prstGeom prst="rect">
            <a:avLst/>
          </a:prstGeom>
        </p:spPr>
        <p:txBody>
          <a:bodyPr wrap="square">
            <a:spAutoFit/>
          </a:bodyPr>
          <a:lstStyle/>
          <a:p>
            <a:r>
              <a:rPr lang="zh-CN" altLang="en-US" b="1" dirty="0"/>
              <a:t>函数可导</a:t>
            </a:r>
            <a:r>
              <a:rPr lang="zh-CN" altLang="en-US" dirty="0"/>
              <a:t>：若函数在某一点可导，则函数在这一点附近可用一个仿射函数很好地近似。该仿射函数的图形（平面），就是函数在这一点的切平面。</a:t>
            </a:r>
          </a:p>
        </p:txBody>
      </p:sp>
      <p:sp>
        <p:nvSpPr>
          <p:cNvPr id="8" name="矩形 7"/>
          <p:cNvSpPr/>
          <p:nvPr/>
        </p:nvSpPr>
        <p:spPr>
          <a:xfrm>
            <a:off x="4211960" y="3717032"/>
            <a:ext cx="4572000" cy="1477328"/>
          </a:xfrm>
          <a:prstGeom prst="rect">
            <a:avLst/>
          </a:prstGeom>
        </p:spPr>
        <p:txBody>
          <a:bodyPr>
            <a:spAutoFit/>
          </a:bodyPr>
          <a:lstStyle/>
          <a:p>
            <a:r>
              <a:rPr lang="zh-CN" altLang="en-US" b="1" dirty="0"/>
              <a:t>梯度</a:t>
            </a:r>
            <a:r>
              <a:rPr lang="zh-CN" altLang="en-US" dirty="0"/>
              <a:t>：函数在某一点的梯度是一个自变量空间内的向量。自变量顺着梯度方向变化时函数值上升得最快。梯度的模（长度）是函数值上升的速率。梯度朝某方向投影的长度是自变量顺着该方向变化时函数值的变化率。</a:t>
            </a:r>
          </a:p>
        </p:txBody>
      </p:sp>
    </p:spTree>
    <p:custDataLst>
      <p:tags r:id="rId1"/>
    </p:custDataLst>
    <p:extLst>
      <p:ext uri="{BB962C8B-B14F-4D97-AF65-F5344CB8AC3E}">
        <p14:creationId xmlns:p14="http://schemas.microsoft.com/office/powerpoint/2010/main" val="2825080085"/>
      </p:ext>
    </p:extLst>
  </p:cSld>
  <p:clrMapOvr>
    <a:masterClrMapping/>
  </p:clrMapOvr>
  <p:transition spd="slow">
    <p:wipe dir="d"/>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84312"/>
          </a:xfrm>
        </p:spPr>
        <p:txBody>
          <a:bodyPr>
            <a:normAutofit fontScale="90000"/>
          </a:bodyPr>
          <a:lstStyle/>
          <a:p>
            <a:r>
              <a:rPr lang="zh-CN" altLang="en-US" dirty="0"/>
              <a:t>梯度下降法</a:t>
            </a:r>
            <a:endParaRPr lang="en-US" dirty="0"/>
          </a:p>
        </p:txBody>
      </p:sp>
      <p:pic>
        <p:nvPicPr>
          <p:cNvPr id="5" name="图片 4" descr="https://pic1.zhimg.com/80/v2-3bfbd0e788454400e3aef06fed8cb77e_hd.jp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4777" y="4005064"/>
            <a:ext cx="6610350" cy="2295525"/>
          </a:xfrm>
          <a:prstGeom prst="rect">
            <a:avLst/>
          </a:prstGeom>
          <a:noFill/>
          <a:ln>
            <a:noFill/>
          </a:ln>
        </p:spPr>
      </p:pic>
      <p:sp>
        <p:nvSpPr>
          <p:cNvPr id="3" name="矩形 2"/>
          <p:cNvSpPr/>
          <p:nvPr/>
        </p:nvSpPr>
        <p:spPr>
          <a:xfrm>
            <a:off x="899592" y="2420888"/>
            <a:ext cx="8064896" cy="584775"/>
          </a:xfrm>
          <a:prstGeom prst="rect">
            <a:avLst/>
          </a:prstGeom>
        </p:spPr>
        <p:txBody>
          <a:bodyPr wrap="square">
            <a:spAutoFit/>
          </a:bodyPr>
          <a:lstStyle/>
          <a:p>
            <a:r>
              <a:rPr lang="zh-CN" altLang="en-US" sz="1600" dirty="0">
                <a:solidFill>
                  <a:schemeClr val="accent6">
                    <a:lumMod val="50000"/>
                  </a:schemeClr>
                </a:solidFill>
                <a:latin typeface="微软雅黑 Light" panose="020B0502040204020203" pitchFamily="34" charset="-122"/>
                <a:ea typeface="微软雅黑 Light" panose="020B0502040204020203" pitchFamily="34" charset="-122"/>
              </a:rPr>
              <a:t>人工神经网络的训练主要采用梯度下降法。其计算过程中采用误差反向传播的方式计算误差函数对全部权值和偏置值的梯度。</a:t>
            </a:r>
          </a:p>
        </p:txBody>
      </p:sp>
      <p:sp>
        <p:nvSpPr>
          <p:cNvPr id="7" name="矩形 6"/>
          <p:cNvSpPr/>
          <p:nvPr/>
        </p:nvSpPr>
        <p:spPr>
          <a:xfrm>
            <a:off x="899592" y="908720"/>
            <a:ext cx="8064896" cy="830997"/>
          </a:xfrm>
          <a:prstGeom prst="rect">
            <a:avLst/>
          </a:prstGeom>
        </p:spPr>
        <p:txBody>
          <a:bodyPr wrap="square">
            <a:spAutoFit/>
          </a:bodyPr>
          <a:lstStyle/>
          <a:p>
            <a:r>
              <a:rPr lang="zh-CN" altLang="en-US" sz="1600" dirty="0">
                <a:solidFill>
                  <a:schemeClr val="accent6">
                    <a:lumMod val="50000"/>
                  </a:schemeClr>
                </a:solidFill>
                <a:latin typeface="微软雅黑 Light" panose="020B0502040204020203" pitchFamily="34" charset="-122"/>
                <a:ea typeface="微软雅黑 Light" panose="020B0502040204020203" pitchFamily="34" charset="-122"/>
              </a:rPr>
              <a:t>梯度下降法是一种基于函数一阶性质的优化算法。该算法从任一点开始，沿该点梯度的反方向运动一段距离，再沿新位置的梯度反方向运行一段距离 </a:t>
            </a:r>
            <a:r>
              <a:rPr lang="en-US" altLang="zh-CN" sz="1600" dirty="0">
                <a:solidFill>
                  <a:schemeClr val="accent6">
                    <a:lumMod val="50000"/>
                  </a:schemeClr>
                </a:solidFill>
                <a:latin typeface="微软雅黑 Light" panose="020B0502040204020203" pitchFamily="34" charset="-122"/>
                <a:ea typeface="微软雅黑 Light" panose="020B0502040204020203" pitchFamily="34" charset="-122"/>
              </a:rPr>
              <a:t>...... </a:t>
            </a:r>
            <a:r>
              <a:rPr lang="zh-CN" altLang="en-US" sz="1600" dirty="0">
                <a:solidFill>
                  <a:schemeClr val="accent6">
                    <a:lumMod val="50000"/>
                  </a:schemeClr>
                </a:solidFill>
                <a:latin typeface="微软雅黑 Light" panose="020B0502040204020203" pitchFamily="34" charset="-122"/>
                <a:ea typeface="微软雅黑 Light" panose="020B0502040204020203" pitchFamily="34" charset="-122"/>
              </a:rPr>
              <a:t>如此迭代。一直朝下坡最陡的方向运动，目标是找到到函数的全局最小点。</a:t>
            </a:r>
            <a:endParaRPr lang="en-US" altLang="zh-CN" sz="1600" dirty="0">
              <a:solidFill>
                <a:schemeClr val="accent6">
                  <a:lumMod val="50000"/>
                </a:schemeClr>
              </a:solidFill>
              <a:latin typeface="微软雅黑 Light" panose="020B0502040204020203" pitchFamily="34" charset="-122"/>
              <a:ea typeface="微软雅黑 Light" panose="020B0502040204020203" pitchFamily="34" charset="-122"/>
            </a:endParaRPr>
          </a:p>
        </p:txBody>
      </p:sp>
    </p:spTree>
    <p:custDataLst>
      <p:tags r:id="rId1"/>
    </p:custDataLst>
    <p:extLst>
      <p:ext uri="{BB962C8B-B14F-4D97-AF65-F5344CB8AC3E}">
        <p14:creationId xmlns:p14="http://schemas.microsoft.com/office/powerpoint/2010/main" val="4089966150"/>
      </p:ext>
    </p:extLst>
  </p:cSld>
  <p:clrMapOvr>
    <a:masterClrMapping/>
  </p:clrMapOvr>
  <p:transition spd="slow">
    <p:wipe dir="d"/>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84312"/>
          </a:xfrm>
        </p:spPr>
        <p:txBody>
          <a:bodyPr>
            <a:normAutofit fontScale="90000"/>
          </a:bodyPr>
          <a:lstStyle/>
          <a:p>
            <a:r>
              <a:rPr lang="zh-CN" altLang="en-US" dirty="0"/>
              <a:t>学习率</a:t>
            </a:r>
            <a:r>
              <a:rPr lang="el-GR" altLang="zh-CN" dirty="0"/>
              <a:t>η</a:t>
            </a:r>
            <a:endParaRPr lang="en-US" dirty="0"/>
          </a:p>
        </p:txBody>
      </p:sp>
      <p:pic>
        <p:nvPicPr>
          <p:cNvPr id="4098" name="Picture 2" descr="http://img2.imgtn.bdimg.com/it/u=3179844485,202431363&amp;fm=26&amp;gp=0.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50665" y="980728"/>
            <a:ext cx="6581775" cy="218122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http://www.itsiwei.com/wp-content/uploads/2018/05/image-1.png"/>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827584" y="3270774"/>
            <a:ext cx="3816424" cy="3326577"/>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4860032" y="3284984"/>
            <a:ext cx="3656708" cy="31333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1811554138"/>
      </p:ext>
    </p:extLst>
  </p:cSld>
  <p:clrMapOvr>
    <a:masterClrMapping/>
  </p:clrMapOvr>
  <p:transition spd="slow">
    <p:wipe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99592" y="332656"/>
            <a:ext cx="7174238" cy="604783"/>
          </a:xfrm>
          <a:prstGeom prst="rect">
            <a:avLst/>
          </a:prstGeom>
          <a:noFill/>
        </p:spPr>
        <p:txBody>
          <a:bodyPr wrap="square" rtlCol="0">
            <a:normAutofit fontScale="55000" lnSpcReduction="20000"/>
          </a:bodyPr>
          <a:lstStyle/>
          <a:p>
            <a:r>
              <a:rPr lang="zh-CN" altLang="en-US" sz="7200" dirty="0"/>
              <a:t>图中是同一种动物？为什么？</a:t>
            </a:r>
            <a:endParaRPr lang="en-US" altLang="zh-CN" sz="7200" dirty="0"/>
          </a:p>
        </p:txBody>
      </p:sp>
      <p:pic>
        <p:nvPicPr>
          <p:cNvPr id="12" name="Picture 1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44624" y="0"/>
            <a:ext cx="2088232" cy="6866937"/>
          </a:xfrm>
          <a:prstGeom prst="rect">
            <a:avLst/>
          </a:prstGeom>
        </p:spPr>
      </p:pic>
      <p:pic>
        <p:nvPicPr>
          <p:cNvPr id="2050" name="Picture 2" descr="https://gss3.bdstatic.com/-Po3dSag_xI4khGkpoWK1HF6hhy/baike/c0%3Dbaike272%2C5%2C5%2C272%2C90/sign=1573a7c223381f308a1485fbc868276d/58ee3d6d55fbb2fbc84acde8444a20a44723dce3.jpg"/>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936606" y="1556792"/>
            <a:ext cx="7811858" cy="4537931"/>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2F3A94C8-EAEB-48DA-97CE-360FF020B5D3}"/>
              </a:ext>
            </a:extLst>
          </p:cNvPr>
          <p:cNvSpPr/>
          <p:nvPr/>
        </p:nvSpPr>
        <p:spPr>
          <a:xfrm>
            <a:off x="955411" y="1196752"/>
            <a:ext cx="3616589" cy="369332"/>
          </a:xfrm>
          <a:prstGeom prst="rect">
            <a:avLst/>
          </a:prstGeom>
        </p:spPr>
        <p:txBody>
          <a:bodyPr wrap="square">
            <a:spAutoFit/>
          </a:bodyPr>
          <a:lstStyle/>
          <a:p>
            <a:r>
              <a:rPr lang="zh-CN" altLang="en-US" dirty="0"/>
              <a:t>判断不同动物的依据是什么？</a:t>
            </a:r>
          </a:p>
        </p:txBody>
      </p:sp>
    </p:spTree>
  </p:cSld>
  <p:clrMapOvr>
    <a:masterClrMapping/>
  </p:clrMapOvr>
  <p:transition spd="slow">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8123240" cy="684312"/>
          </a:xfrm>
        </p:spPr>
        <p:txBody>
          <a:bodyPr>
            <a:normAutofit fontScale="90000"/>
          </a:bodyPr>
          <a:lstStyle/>
          <a:p>
            <a:r>
              <a:rPr lang="zh-CN" altLang="en-US" dirty="0"/>
              <a:t>卷积</a:t>
            </a:r>
            <a:r>
              <a:rPr lang="en-US" altLang="zh-CN" dirty="0"/>
              <a:t>(Conv)&amp;</a:t>
            </a:r>
            <a:r>
              <a:rPr lang="zh-CN" altLang="en-US" dirty="0"/>
              <a:t>协相关</a:t>
            </a:r>
            <a:r>
              <a:rPr lang="en-US" altLang="zh-CN" dirty="0"/>
              <a:t>(Cross-correlation)</a:t>
            </a:r>
            <a:endParaRPr lang="en-US" dirty="0"/>
          </a:p>
        </p:txBody>
      </p:sp>
      <p:sp>
        <p:nvSpPr>
          <p:cNvPr id="3" name="AutoShape 2" descr="https://img-blog.csdn.net/20170608095244666"/>
          <p:cNvSpPr>
            <a:spLocks noChangeAspect="1" noChangeArrowheads="1"/>
          </p:cNvSpPr>
          <p:nvPr/>
        </p:nvSpPr>
        <p:spPr bwMode="auto">
          <a:xfrm>
            <a:off x="46038" y="-984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https://img-blog.csdn.net/20170608095318435"/>
          <p:cNvSpPr>
            <a:spLocks noChangeAspect="1" noChangeArrowheads="1"/>
          </p:cNvSpPr>
          <p:nvPr/>
        </p:nvSpPr>
        <p:spPr bwMode="auto">
          <a:xfrm>
            <a:off x="6350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9"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34752" y="3140968"/>
            <a:ext cx="6705600" cy="2895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30" name="Picture 10"/>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47750" y="1196752"/>
            <a:ext cx="7048500" cy="167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2197839968"/>
      </p:ext>
    </p:extLst>
  </p:cSld>
  <p:clrMapOvr>
    <a:masterClrMapping/>
  </p:clrMapOvr>
  <p:transition spd="slow">
    <p:wipe dir="d"/>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756320"/>
          </a:xfrm>
        </p:spPr>
        <p:txBody>
          <a:bodyPr>
            <a:normAutofit fontScale="90000"/>
          </a:bodyPr>
          <a:lstStyle/>
          <a:p>
            <a:r>
              <a:rPr lang="en-US" altLang="zh-CN" dirty="0"/>
              <a:t>BP</a:t>
            </a:r>
            <a:r>
              <a:rPr lang="zh-CN" altLang="en-US" dirty="0"/>
              <a:t>反向传播算法</a:t>
            </a:r>
            <a:r>
              <a:rPr lang="en-US" altLang="zh-CN" dirty="0"/>
              <a:t>-</a:t>
            </a:r>
            <a:r>
              <a:rPr lang="zh-CN" altLang="en-US" dirty="0"/>
              <a:t>反馈网络误差</a:t>
            </a:r>
            <a:endParaRPr lang="en-US" dirty="0"/>
          </a:p>
        </p:txBody>
      </p:sp>
      <p:sp>
        <p:nvSpPr>
          <p:cNvPr id="3" name="矩形 2"/>
          <p:cNvSpPr/>
          <p:nvPr/>
        </p:nvSpPr>
        <p:spPr>
          <a:xfrm>
            <a:off x="1043608" y="5157192"/>
            <a:ext cx="7752860" cy="646331"/>
          </a:xfrm>
          <a:prstGeom prst="rect">
            <a:avLst/>
          </a:prstGeom>
        </p:spPr>
        <p:txBody>
          <a:bodyPr wrap="square">
            <a:spAutoFit/>
          </a:bodyPr>
          <a:lstStyle/>
          <a:p>
            <a:r>
              <a:rPr lang="en-US" altLang="zh-CN" dirty="0"/>
              <a:t>BP</a:t>
            </a:r>
            <a:r>
              <a:rPr lang="zh-CN" altLang="en-US" dirty="0"/>
              <a:t>的基本思想是通过计算输出层与期望值之间的误差来调整网络参数，从而使误差变小。</a:t>
            </a:r>
          </a:p>
        </p:txBody>
      </p:sp>
      <p:sp>
        <p:nvSpPr>
          <p:cNvPr id="8" name="矩形 7"/>
          <p:cNvSpPr/>
          <p:nvPr/>
        </p:nvSpPr>
        <p:spPr>
          <a:xfrm>
            <a:off x="5580112" y="2204864"/>
            <a:ext cx="2808312" cy="1200329"/>
          </a:xfrm>
          <a:prstGeom prst="rect">
            <a:avLst/>
          </a:prstGeom>
        </p:spPr>
        <p:txBody>
          <a:bodyPr wrap="square">
            <a:spAutoFit/>
          </a:bodyPr>
          <a:lstStyle/>
          <a:p>
            <a:r>
              <a:rPr lang="zh-CN" altLang="en-US" dirty="0"/>
              <a:t>典型的三层神经网络的基本构成，</a:t>
            </a:r>
            <a:r>
              <a:rPr lang="en-US" altLang="zh-CN" dirty="0"/>
              <a:t>Layer L1</a:t>
            </a:r>
            <a:r>
              <a:rPr lang="zh-CN" altLang="en-US" dirty="0"/>
              <a:t>是输入层，</a:t>
            </a:r>
            <a:r>
              <a:rPr lang="en-US" altLang="zh-CN" dirty="0"/>
              <a:t>Layer L2</a:t>
            </a:r>
            <a:r>
              <a:rPr lang="zh-CN" altLang="en-US" dirty="0"/>
              <a:t>是隐含层，</a:t>
            </a:r>
            <a:r>
              <a:rPr lang="en-US" altLang="zh-CN" dirty="0"/>
              <a:t>Layer L3</a:t>
            </a:r>
            <a:r>
              <a:rPr lang="zh-CN" altLang="en-US" dirty="0"/>
              <a:t>是输出层。</a:t>
            </a:r>
          </a:p>
        </p:txBody>
      </p:sp>
      <p:pic>
        <p:nvPicPr>
          <p:cNvPr id="9218"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331640" y="1700808"/>
            <a:ext cx="3857625" cy="2924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3219833899"/>
      </p:ext>
    </p:extLst>
  </p:cSld>
  <p:clrMapOvr>
    <a:masterClrMapping/>
  </p:clrMapOvr>
  <p:transition spd="slow">
    <p:wipe dir="d"/>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84312"/>
          </a:xfrm>
        </p:spPr>
        <p:txBody>
          <a:bodyPr>
            <a:normAutofit fontScale="90000"/>
          </a:bodyPr>
          <a:lstStyle/>
          <a:p>
            <a:r>
              <a:rPr lang="en-US" altLang="zh-CN" dirty="0"/>
              <a:t>BP</a:t>
            </a:r>
            <a:r>
              <a:rPr lang="zh-CN" altLang="en-US" dirty="0"/>
              <a:t>反向传播算法</a:t>
            </a:r>
            <a:r>
              <a:rPr lang="en-US" altLang="zh-CN" dirty="0"/>
              <a:t>-</a:t>
            </a:r>
            <a:r>
              <a:rPr lang="zh-CN" altLang="en-US" dirty="0"/>
              <a:t>前向计算</a:t>
            </a:r>
            <a:endParaRPr lang="en-US" dirty="0"/>
          </a:p>
        </p:txBody>
      </p:sp>
      <p:pic>
        <p:nvPicPr>
          <p:cNvPr id="6" name="图片 5"/>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971600" y="1052736"/>
            <a:ext cx="4322436" cy="3384376"/>
          </a:xfrm>
          <a:prstGeom prst="rect">
            <a:avLst/>
          </a:prstGeom>
        </p:spPr>
      </p:pic>
      <p:pic>
        <p:nvPicPr>
          <p:cNvPr id="5122" name="Picture 2" descr="https://images2015.cnblogs.com/blog/853467/201606/853467-20160630142915359-294460310.png"/>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5423495" y="1279798"/>
            <a:ext cx="3486150" cy="781050"/>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5364088" y="2077452"/>
            <a:ext cx="3635896" cy="523220"/>
          </a:xfrm>
          <a:prstGeom prst="rect">
            <a:avLst/>
          </a:prstGeom>
        </p:spPr>
        <p:txBody>
          <a:bodyPr wrap="square">
            <a:spAutoFit/>
          </a:bodyPr>
          <a:lstStyle/>
          <a:p>
            <a:r>
              <a:rPr lang="zh-CN" altLang="en-US" sz="1400" dirty="0">
                <a:latin typeface="微软雅黑" panose="020B0503020204020204" pitchFamily="34" charset="-122"/>
                <a:ea typeface="微软雅黑" panose="020B0503020204020204" pitchFamily="34" charset="-122"/>
              </a:rPr>
              <a:t>神经元</a:t>
            </a:r>
            <a:r>
              <a:rPr lang="en-US" altLang="zh-CN" sz="1400" dirty="0">
                <a:latin typeface="微软雅黑" panose="020B0503020204020204" pitchFamily="34" charset="-122"/>
                <a:ea typeface="微软雅黑" panose="020B0503020204020204" pitchFamily="34" charset="-122"/>
              </a:rPr>
              <a:t>h1</a:t>
            </a:r>
            <a:r>
              <a:rPr lang="zh-CN" altLang="en-US" sz="1400" dirty="0">
                <a:latin typeface="微软雅黑" panose="020B0503020204020204" pitchFamily="34" charset="-122"/>
                <a:ea typeface="微软雅黑" panose="020B0503020204020204" pitchFamily="34" charset="-122"/>
              </a:rPr>
              <a:t>的输出</a:t>
            </a:r>
            <a:r>
              <a:rPr lang="en-US" altLang="zh-CN" sz="1400" dirty="0">
                <a:latin typeface="微软雅黑" panose="020B0503020204020204" pitchFamily="34" charset="-122"/>
                <a:ea typeface="微软雅黑" panose="020B0503020204020204" pitchFamily="34" charset="-122"/>
              </a:rPr>
              <a:t>o1:(</a:t>
            </a:r>
            <a:r>
              <a:rPr lang="zh-CN" altLang="en-US" sz="1400" dirty="0">
                <a:latin typeface="微软雅黑" panose="020B0503020204020204" pitchFamily="34" charset="-122"/>
                <a:ea typeface="微软雅黑" panose="020B0503020204020204" pitchFamily="34" charset="-122"/>
              </a:rPr>
              <a:t>此处用到激活函数为</a:t>
            </a:r>
            <a:r>
              <a:rPr lang="en-US" altLang="zh-CN" sz="1400" dirty="0">
                <a:latin typeface="微软雅黑" panose="020B0503020204020204" pitchFamily="34" charset="-122"/>
                <a:ea typeface="微软雅黑" panose="020B0503020204020204" pitchFamily="34" charset="-122"/>
              </a:rPr>
              <a:t>sigmoid</a:t>
            </a:r>
            <a:r>
              <a:rPr lang="zh-CN" altLang="en-US" sz="1400" dirty="0">
                <a:latin typeface="微软雅黑" panose="020B0503020204020204" pitchFamily="34" charset="-122"/>
                <a:ea typeface="微软雅黑" panose="020B0503020204020204" pitchFamily="34" charset="-122"/>
              </a:rPr>
              <a:t>函数</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a:t>
            </a:r>
          </a:p>
        </p:txBody>
      </p:sp>
      <p:pic>
        <p:nvPicPr>
          <p:cNvPr id="5124" name="Picture 4" descr="https://images2015.cnblogs.com/blog/853467/201606/853467-20160630150115390-1035378028.png"/>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5431085" y="2797532"/>
            <a:ext cx="3514725" cy="523875"/>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5413523" y="3284984"/>
            <a:ext cx="3347864" cy="307777"/>
          </a:xfrm>
          <a:prstGeom prst="rect">
            <a:avLst/>
          </a:prstGeom>
        </p:spPr>
        <p:txBody>
          <a:bodyPr wrap="square">
            <a:spAutoFit/>
          </a:bodyPr>
          <a:lstStyle/>
          <a:p>
            <a:r>
              <a:rPr lang="zh-CN" altLang="en-US" sz="1400" dirty="0">
                <a:latin typeface="微软雅黑" panose="020B0503020204020204" pitchFamily="34" charset="-122"/>
                <a:ea typeface="微软雅黑" panose="020B0503020204020204" pitchFamily="34" charset="-122"/>
              </a:rPr>
              <a:t>同理，可计算出神经元</a:t>
            </a:r>
            <a:r>
              <a:rPr lang="en-US" altLang="zh-CN" sz="1400" dirty="0">
                <a:latin typeface="微软雅黑" panose="020B0503020204020204" pitchFamily="34" charset="-122"/>
                <a:ea typeface="微软雅黑" panose="020B0503020204020204" pitchFamily="34" charset="-122"/>
              </a:rPr>
              <a:t>h2</a:t>
            </a:r>
            <a:r>
              <a:rPr lang="zh-CN" altLang="en-US" sz="1400" dirty="0">
                <a:latin typeface="微软雅黑" panose="020B0503020204020204" pitchFamily="34" charset="-122"/>
                <a:ea typeface="微软雅黑" panose="020B0503020204020204" pitchFamily="34" charset="-122"/>
              </a:rPr>
              <a:t>的输出</a:t>
            </a:r>
            <a:r>
              <a:rPr lang="en-US" altLang="zh-CN" sz="1400" dirty="0">
                <a:latin typeface="微软雅黑" panose="020B0503020204020204" pitchFamily="34" charset="-122"/>
                <a:ea typeface="微软雅黑" panose="020B0503020204020204" pitchFamily="34" charset="-122"/>
              </a:rPr>
              <a:t>o2</a:t>
            </a:r>
            <a:r>
              <a:rPr lang="zh-CN" altLang="en-US" sz="1400" dirty="0">
                <a:latin typeface="微软雅黑" panose="020B0503020204020204" pitchFamily="34" charset="-122"/>
                <a:ea typeface="微软雅黑" panose="020B0503020204020204" pitchFamily="34" charset="-122"/>
              </a:rPr>
              <a:t>：</a:t>
            </a:r>
          </a:p>
        </p:txBody>
      </p:sp>
      <p:pic>
        <p:nvPicPr>
          <p:cNvPr id="5126" name="Picture 6" descr="https://images2015.cnblogs.com/blog/853467/201606/853467-20160630150244265-1128303244.png"/>
          <p:cNvPicPr>
            <a:picLocks noChangeAspect="1" noChangeArrowheads="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5436096" y="3628256"/>
            <a:ext cx="3181350" cy="3048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827584" y="4602034"/>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计算输出层神经元</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o1</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和</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o2</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的值：</a:t>
            </a:r>
          </a:p>
        </p:txBody>
      </p:sp>
      <p:pic>
        <p:nvPicPr>
          <p:cNvPr id="5128" name="Picture 8" descr="https://images2015.cnblogs.com/blog/853467/201606/853467-20160630150517109-389457135.png"/>
          <p:cNvPicPr>
            <a:picLocks noChangeAspect="1" noChangeArrowheads="1"/>
          </p:cNvPicPr>
          <p:nvPr/>
        </p:nvPicPr>
        <p:blipFill>
          <a:blip r:embed="rId9" cstate="email">
            <a:extLst>
              <a:ext uri="{28A0092B-C50C-407E-A947-70E740481C1C}">
                <a14:useLocalDpi xmlns:a14="http://schemas.microsoft.com/office/drawing/2010/main" val="0"/>
              </a:ext>
            </a:extLst>
          </a:blip>
          <a:srcRect/>
          <a:stretch>
            <a:fillRect/>
          </a:stretch>
        </p:blipFill>
        <p:spPr bwMode="auto">
          <a:xfrm>
            <a:off x="866453" y="4909811"/>
            <a:ext cx="5638800" cy="1343025"/>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https://images2015.cnblogs.com/blog/853467/201606/853467-20160630150638390-1210364296.png"/>
          <p:cNvPicPr>
            <a:picLocks noChangeAspect="1" noChangeArrowheads="1"/>
          </p:cNvPicPr>
          <p:nvPr/>
        </p:nvPicPr>
        <p:blipFill>
          <a:blip r:embed="rId10" cstate="email">
            <a:extLst>
              <a:ext uri="{28A0092B-C50C-407E-A947-70E740481C1C}">
                <a14:useLocalDpi xmlns:a14="http://schemas.microsoft.com/office/drawing/2010/main" val="0"/>
              </a:ext>
            </a:extLst>
          </a:blip>
          <a:srcRect/>
          <a:stretch>
            <a:fillRect/>
          </a:stretch>
        </p:blipFill>
        <p:spPr bwMode="auto">
          <a:xfrm>
            <a:off x="830585" y="6205955"/>
            <a:ext cx="3381375" cy="4572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5400600" y="980728"/>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计算隐含层神经元</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h1</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和</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h2</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的值：</a:t>
            </a:r>
          </a:p>
        </p:txBody>
      </p:sp>
    </p:spTree>
    <p:custDataLst>
      <p:tags r:id="rId1"/>
    </p:custDataLst>
    <p:extLst>
      <p:ext uri="{BB962C8B-B14F-4D97-AF65-F5344CB8AC3E}">
        <p14:creationId xmlns:p14="http://schemas.microsoft.com/office/powerpoint/2010/main" val="1385067729"/>
      </p:ext>
    </p:extLst>
  </p:cSld>
  <p:clrMapOvr>
    <a:masterClrMapping/>
  </p:clrMapOvr>
  <p:transition spd="slow">
    <p:wipe dir="d"/>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755576" y="152400"/>
            <a:ext cx="7691192" cy="684312"/>
          </a:xfrm>
        </p:spPr>
        <p:txBody>
          <a:bodyPr>
            <a:normAutofit fontScale="90000"/>
          </a:bodyPr>
          <a:lstStyle/>
          <a:p>
            <a:r>
              <a:rPr lang="en-US" altLang="zh-CN" dirty="0"/>
              <a:t>BP</a:t>
            </a:r>
            <a:r>
              <a:rPr lang="zh-CN" altLang="en-US" dirty="0"/>
              <a:t>反向传播算法</a:t>
            </a:r>
            <a:r>
              <a:rPr lang="en-US" altLang="zh-CN" dirty="0"/>
              <a:t>-</a:t>
            </a:r>
            <a:r>
              <a:rPr lang="zh-CN" altLang="en-US" dirty="0"/>
              <a:t>反向传播</a:t>
            </a:r>
            <a:endParaRPr lang="en-US" dirty="0"/>
          </a:p>
        </p:txBody>
      </p:sp>
      <p:pic>
        <p:nvPicPr>
          <p:cNvPr id="4098" name="Picture 2" descr="https://images2015.cnblogs.com/blog/853467/201606/853467-20160630151201812-1014280864.png"/>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3167336" y="836712"/>
            <a:ext cx="2981325" cy="628651"/>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2411760" y="1013570"/>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总误差</a:t>
            </a:r>
            <a:r>
              <a:rPr lang="zh-CN" altLang="en-US" sz="1400" dirty="0">
                <a:latin typeface="微软雅黑" panose="020B0503020204020204" pitchFamily="34" charset="-122"/>
                <a:ea typeface="微软雅黑" panose="020B0503020204020204" pitchFamily="34" charset="-122"/>
              </a:rPr>
              <a:t>：</a:t>
            </a:r>
          </a:p>
        </p:txBody>
      </p:sp>
      <p:pic>
        <p:nvPicPr>
          <p:cNvPr id="6146" name="Picture 2" descr="https://images2015.cnblogs.com/blog/853467/201606/853467-20160630151457593-1250510503.png"/>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3191322" y="1340768"/>
            <a:ext cx="5772150" cy="552451"/>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s://images2015.cnblogs.com/blog/853467/201606/853467-20160630151508999-1967746600.png"/>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3167336" y="1844824"/>
            <a:ext cx="4914900" cy="476250"/>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https://images2015.cnblogs.com/blog/853467/201606/853467-20160630151516093-1257166735.png"/>
          <p:cNvPicPr>
            <a:picLocks noChangeAspect="1" noChangeArrowheads="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3145011" y="2276872"/>
            <a:ext cx="5229225" cy="485775"/>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p:cNvSpPr/>
          <p:nvPr/>
        </p:nvSpPr>
        <p:spPr>
          <a:xfrm>
            <a:off x="3635896" y="2780928"/>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计算梯度</a:t>
            </a:r>
            <a:r>
              <a:rPr lang="zh-CN" altLang="en-US" sz="1400" dirty="0">
                <a:latin typeface="微软雅黑" panose="020B0503020204020204" pitchFamily="34" charset="-122"/>
                <a:ea typeface="微软雅黑" panose="020B0503020204020204" pitchFamily="34" charset="-122"/>
              </a:rPr>
              <a:t>：</a:t>
            </a:r>
          </a:p>
        </p:txBody>
      </p:sp>
      <p:pic>
        <p:nvPicPr>
          <p:cNvPr id="6152" name="Picture 8" descr="https://images2015.cnblogs.com/blog/853467/201606/853467-20160630151916796-1001638091.png"/>
          <p:cNvPicPr>
            <a:picLocks noChangeAspect="1" noChangeArrowheads="1"/>
          </p:cNvPicPr>
          <p:nvPr/>
        </p:nvPicPr>
        <p:blipFill>
          <a:blip r:embed="rId9" cstate="email">
            <a:extLst>
              <a:ext uri="{28A0092B-C50C-407E-A947-70E740481C1C}">
                <a14:useLocalDpi xmlns:a14="http://schemas.microsoft.com/office/drawing/2010/main" val="0"/>
              </a:ext>
            </a:extLst>
          </a:blip>
          <a:srcRect/>
          <a:stretch>
            <a:fillRect/>
          </a:stretch>
        </p:blipFill>
        <p:spPr bwMode="auto">
          <a:xfrm>
            <a:off x="4283968" y="3645024"/>
            <a:ext cx="4791075" cy="733425"/>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4211960" y="3140968"/>
            <a:ext cx="4751512" cy="523220"/>
          </a:xfrm>
          <a:prstGeom prst="rect">
            <a:avLst/>
          </a:prstGeom>
        </p:spPr>
        <p:txBody>
          <a:bodyPr wrap="square">
            <a:spAutoFit/>
          </a:bodyPr>
          <a:lstStyle/>
          <a:p>
            <a:r>
              <a:rPr lang="zh-CN" altLang="en-US" sz="1400" dirty="0">
                <a:latin typeface="黑体" panose="02010609060101010101" pitchFamily="49" charset="-122"/>
                <a:ea typeface="黑体" panose="02010609060101010101" pitchFamily="49" charset="-122"/>
              </a:rPr>
              <a:t>以权重参数</a:t>
            </a:r>
            <a:r>
              <a:rPr lang="en-US" altLang="zh-CN" sz="1400" dirty="0">
                <a:latin typeface="黑体" panose="02010609060101010101" pitchFamily="49" charset="-122"/>
                <a:ea typeface="黑体" panose="02010609060101010101" pitchFamily="49" charset="-122"/>
              </a:rPr>
              <a:t>w5</a:t>
            </a:r>
            <a:r>
              <a:rPr lang="zh-CN" altLang="en-US" sz="1400" dirty="0">
                <a:latin typeface="黑体" panose="02010609060101010101" pitchFamily="49" charset="-122"/>
                <a:ea typeface="黑体" panose="02010609060101010101" pitchFamily="49" charset="-122"/>
              </a:rPr>
              <a:t>为例，如果我们想知道</a:t>
            </a:r>
            <a:r>
              <a:rPr lang="en-US" altLang="zh-CN" sz="1400" dirty="0">
                <a:latin typeface="黑体" panose="02010609060101010101" pitchFamily="49" charset="-122"/>
                <a:ea typeface="黑体" panose="02010609060101010101" pitchFamily="49" charset="-122"/>
              </a:rPr>
              <a:t>w5</a:t>
            </a:r>
            <a:r>
              <a:rPr lang="zh-CN" altLang="en-US" sz="1400" dirty="0">
                <a:latin typeface="黑体" panose="02010609060101010101" pitchFamily="49" charset="-122"/>
                <a:ea typeface="黑体" panose="02010609060101010101" pitchFamily="49" charset="-122"/>
              </a:rPr>
              <a:t>对整体误差产生了多少影响，可以用整体误差对</a:t>
            </a:r>
            <a:r>
              <a:rPr lang="en-US" altLang="zh-CN" sz="1400" dirty="0">
                <a:latin typeface="黑体" panose="02010609060101010101" pitchFamily="49" charset="-122"/>
                <a:ea typeface="黑体" panose="02010609060101010101" pitchFamily="49" charset="-122"/>
              </a:rPr>
              <a:t>w5</a:t>
            </a:r>
            <a:r>
              <a:rPr lang="zh-CN" altLang="en-US" sz="1400" dirty="0">
                <a:latin typeface="黑体" panose="02010609060101010101" pitchFamily="49" charset="-122"/>
                <a:ea typeface="黑体" panose="02010609060101010101" pitchFamily="49" charset="-122"/>
              </a:rPr>
              <a:t>求偏导：（链式法则）</a:t>
            </a:r>
          </a:p>
        </p:txBody>
      </p:sp>
      <p:pic>
        <p:nvPicPr>
          <p:cNvPr id="8194" name="Picture 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923928" y="4365104"/>
            <a:ext cx="5114925" cy="2209800"/>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8195" name="Picture 3"/>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827584" y="3187030"/>
            <a:ext cx="3219450" cy="2762250"/>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custDataLst>
      <p:tags r:id="rId1"/>
    </p:custDataLst>
    <p:extLst>
      <p:ext uri="{BB962C8B-B14F-4D97-AF65-F5344CB8AC3E}">
        <p14:creationId xmlns:p14="http://schemas.microsoft.com/office/powerpoint/2010/main" val="3526998411"/>
      </p:ext>
    </p:extLst>
  </p:cSld>
  <p:clrMapOvr>
    <a:masterClrMapping/>
  </p:clrMapOvr>
  <p:transition spd="slow">
    <p:wipe dir="d"/>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12304"/>
          </a:xfrm>
        </p:spPr>
        <p:txBody>
          <a:bodyPr>
            <a:normAutofit fontScale="90000"/>
          </a:bodyPr>
          <a:lstStyle/>
          <a:p>
            <a:r>
              <a:rPr lang="en-US" altLang="zh-CN" dirty="0"/>
              <a:t>BP</a:t>
            </a:r>
            <a:r>
              <a:rPr lang="zh-CN" altLang="en-US" dirty="0"/>
              <a:t>反向传播计算过程</a:t>
            </a:r>
            <a:endParaRPr lang="en-US" dirty="0"/>
          </a:p>
        </p:txBody>
      </p:sp>
      <p:sp>
        <p:nvSpPr>
          <p:cNvPr id="7" name="矩形 6"/>
          <p:cNvSpPr/>
          <p:nvPr/>
        </p:nvSpPr>
        <p:spPr>
          <a:xfrm>
            <a:off x="2411760" y="1047031"/>
            <a:ext cx="792088"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计算</a:t>
            </a:r>
            <a:r>
              <a:rPr lang="zh-CN" altLang="en-US" sz="1400" dirty="0">
                <a:latin typeface="微软雅黑" panose="020B0503020204020204" pitchFamily="34" charset="-122"/>
                <a:ea typeface="微软雅黑" panose="020B0503020204020204" pitchFamily="34" charset="-122"/>
              </a:rPr>
              <a:t>：</a:t>
            </a:r>
          </a:p>
        </p:txBody>
      </p:sp>
      <p:sp>
        <p:nvSpPr>
          <p:cNvPr id="10" name="矩形 9"/>
          <p:cNvSpPr/>
          <p:nvPr/>
        </p:nvSpPr>
        <p:spPr>
          <a:xfrm>
            <a:off x="971600" y="4437112"/>
            <a:ext cx="3347864" cy="307777"/>
          </a:xfrm>
          <a:prstGeom prst="rect">
            <a:avLst/>
          </a:prstGeom>
        </p:spPr>
        <p:txBody>
          <a:bodyPr wrap="square">
            <a:spAutoFit/>
          </a:bodyPr>
          <a:lstStyle/>
          <a:p>
            <a:r>
              <a:rPr lang="zh-CN" altLang="en-US" sz="1400" dirty="0">
                <a:solidFill>
                  <a:schemeClr val="accent5"/>
                </a:solidFill>
                <a:latin typeface="微软雅黑" panose="020B0503020204020204" pitchFamily="34" charset="-122"/>
                <a:ea typeface="微软雅黑" panose="020B0503020204020204" pitchFamily="34" charset="-122"/>
              </a:rPr>
              <a:t>最后三者相乘</a:t>
            </a:r>
            <a:r>
              <a:rPr lang="zh-CN" altLang="en-US" sz="1400" dirty="0">
                <a:latin typeface="微软雅黑" panose="020B0503020204020204" pitchFamily="34" charset="-122"/>
                <a:ea typeface="微软雅黑" panose="020B0503020204020204" pitchFamily="34" charset="-122"/>
              </a:rPr>
              <a:t>：</a:t>
            </a:r>
          </a:p>
        </p:txBody>
      </p:sp>
      <p:pic>
        <p:nvPicPr>
          <p:cNvPr id="6154" name="Picture 10" descr="https://images2015.cnblogs.com/blog/853467/201606/853467-20160630152018906-1524325812.png"/>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717290" y="1462633"/>
            <a:ext cx="5362575" cy="2609850"/>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descr="https://images2015.cnblogs.com/blog/853467/201606/853467-20160630152206781-7976168.png"/>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3075844" y="980728"/>
            <a:ext cx="552450" cy="447675"/>
          </a:xfrm>
          <a:prstGeom prst="rect">
            <a:avLst/>
          </a:prstGeom>
          <a:noFill/>
          <a:extLst>
            <a:ext uri="{909E8E84-426E-40DD-AFC4-6F175D3DCCD1}">
              <a14:hiddenFill xmlns:a14="http://schemas.microsoft.com/office/drawing/2010/main">
                <a:solidFill>
                  <a:srgbClr val="FFFFFF"/>
                </a:solidFill>
              </a14:hiddenFill>
            </a:ext>
          </a:extLst>
        </p:spPr>
      </p:pic>
      <p:pic>
        <p:nvPicPr>
          <p:cNvPr id="6158" name="Picture 14" descr="https://images2015.cnblogs.com/blog/853467/201606/853467-20160630152258437-1960839452.png"/>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3914998" y="1015380"/>
            <a:ext cx="4981575" cy="1333500"/>
          </a:xfrm>
          <a:prstGeom prst="rect">
            <a:avLst/>
          </a:prstGeom>
          <a:noFill/>
          <a:extLst>
            <a:ext uri="{909E8E84-426E-40DD-AFC4-6F175D3DCCD1}">
              <a14:hiddenFill xmlns:a14="http://schemas.microsoft.com/office/drawing/2010/main">
                <a:solidFill>
                  <a:srgbClr val="FFFFFF"/>
                </a:solidFill>
              </a14:hiddenFill>
            </a:ext>
          </a:extLst>
        </p:spPr>
      </p:pic>
      <p:pic>
        <p:nvPicPr>
          <p:cNvPr id="6160" name="Picture 16" descr="https://images2015.cnblogs.com/blog/853467/201606/853467-20160630152417109-711077078.png"/>
          <p:cNvPicPr>
            <a:picLocks noChangeAspect="1" noChangeArrowheads="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3075844" y="2348880"/>
            <a:ext cx="609600" cy="504825"/>
          </a:xfrm>
          <a:prstGeom prst="rect">
            <a:avLst/>
          </a:prstGeom>
          <a:noFill/>
          <a:extLst>
            <a:ext uri="{909E8E84-426E-40DD-AFC4-6F175D3DCCD1}">
              <a14:hiddenFill xmlns:a14="http://schemas.microsoft.com/office/drawing/2010/main">
                <a:solidFill>
                  <a:srgbClr val="FFFFFF"/>
                </a:solidFill>
              </a14:hiddenFill>
            </a:ext>
          </a:extLst>
        </p:spPr>
      </p:pic>
      <p:sp>
        <p:nvSpPr>
          <p:cNvPr id="17" name="矩形 16"/>
          <p:cNvSpPr/>
          <p:nvPr/>
        </p:nvSpPr>
        <p:spPr>
          <a:xfrm>
            <a:off x="2411760" y="2473151"/>
            <a:ext cx="792088"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计算</a:t>
            </a:r>
            <a:r>
              <a:rPr lang="zh-CN" altLang="en-US" sz="1400" dirty="0">
                <a:latin typeface="微软雅黑" panose="020B0503020204020204" pitchFamily="34" charset="-122"/>
                <a:ea typeface="微软雅黑" panose="020B0503020204020204" pitchFamily="34" charset="-122"/>
              </a:rPr>
              <a:t>：</a:t>
            </a:r>
          </a:p>
        </p:txBody>
      </p:sp>
      <p:pic>
        <p:nvPicPr>
          <p:cNvPr id="6162" name="Picture 18" descr="https://images2015.cnblogs.com/blog/853467/201606/853467-20160630152511937-1667481051.png"/>
          <p:cNvPicPr>
            <a:picLocks noChangeAspect="1" noChangeArrowheads="1"/>
          </p:cNvPicPr>
          <p:nvPr/>
        </p:nvPicPr>
        <p:blipFill>
          <a:blip r:embed="rId9" cstate="email">
            <a:extLst>
              <a:ext uri="{28A0092B-C50C-407E-A947-70E740481C1C}">
                <a14:useLocalDpi xmlns:a14="http://schemas.microsoft.com/office/drawing/2010/main" val="0"/>
              </a:ext>
            </a:extLst>
          </a:blip>
          <a:srcRect/>
          <a:stretch>
            <a:fillRect/>
          </a:stretch>
        </p:blipFill>
        <p:spPr bwMode="auto">
          <a:xfrm>
            <a:off x="3900934" y="2448892"/>
            <a:ext cx="4981575" cy="809625"/>
          </a:xfrm>
          <a:prstGeom prst="rect">
            <a:avLst/>
          </a:prstGeom>
          <a:noFill/>
          <a:extLst>
            <a:ext uri="{909E8E84-426E-40DD-AFC4-6F175D3DCCD1}">
              <a14:hiddenFill xmlns:a14="http://schemas.microsoft.com/office/drawing/2010/main">
                <a:solidFill>
                  <a:srgbClr val="FFFFFF"/>
                </a:solidFill>
              </a14:hiddenFill>
            </a:ext>
          </a:extLst>
        </p:spPr>
      </p:pic>
      <p:pic>
        <p:nvPicPr>
          <p:cNvPr id="6164" name="Picture 20" descr="https://images2015.cnblogs.com/blog/853467/201606/853467-20160630152625593-2083321635.png"/>
          <p:cNvPicPr>
            <a:picLocks noChangeAspect="1" noChangeArrowheads="1"/>
          </p:cNvPicPr>
          <p:nvPr/>
        </p:nvPicPr>
        <p:blipFill>
          <a:blip r:embed="rId10" cstate="email">
            <a:extLst>
              <a:ext uri="{28A0092B-C50C-407E-A947-70E740481C1C}">
                <a14:useLocalDpi xmlns:a14="http://schemas.microsoft.com/office/drawing/2010/main" val="0"/>
              </a:ext>
            </a:extLst>
          </a:blip>
          <a:srcRect/>
          <a:stretch>
            <a:fillRect/>
          </a:stretch>
        </p:blipFill>
        <p:spPr bwMode="auto">
          <a:xfrm>
            <a:off x="3075844" y="3573016"/>
            <a:ext cx="552450" cy="476250"/>
          </a:xfrm>
          <a:prstGeom prst="rect">
            <a:avLst/>
          </a:prstGeom>
          <a:noFill/>
          <a:extLst>
            <a:ext uri="{909E8E84-426E-40DD-AFC4-6F175D3DCCD1}">
              <a14:hiddenFill xmlns:a14="http://schemas.microsoft.com/office/drawing/2010/main">
                <a:solidFill>
                  <a:srgbClr val="FFFFFF"/>
                </a:solidFill>
              </a14:hiddenFill>
            </a:ext>
          </a:extLst>
        </p:spPr>
      </p:pic>
      <p:sp>
        <p:nvSpPr>
          <p:cNvPr id="20" name="矩形 19"/>
          <p:cNvSpPr/>
          <p:nvPr/>
        </p:nvSpPr>
        <p:spPr>
          <a:xfrm>
            <a:off x="2411760" y="3625279"/>
            <a:ext cx="792088"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计算</a:t>
            </a:r>
            <a:r>
              <a:rPr lang="zh-CN" altLang="en-US" sz="1400" dirty="0">
                <a:latin typeface="微软雅黑" panose="020B0503020204020204" pitchFamily="34" charset="-122"/>
                <a:ea typeface="微软雅黑" panose="020B0503020204020204" pitchFamily="34" charset="-122"/>
              </a:rPr>
              <a:t>：</a:t>
            </a:r>
          </a:p>
        </p:txBody>
      </p:sp>
      <p:pic>
        <p:nvPicPr>
          <p:cNvPr id="6166" name="Picture 22" descr="https://images2015.cnblogs.com/blog/853467/201606/853467-20160630152658109-214239362.png"/>
          <p:cNvPicPr>
            <a:picLocks noChangeAspect="1" noChangeArrowheads="1"/>
          </p:cNvPicPr>
          <p:nvPr/>
        </p:nvPicPr>
        <p:blipFill>
          <a:blip r:embed="rId11" cstate="email">
            <a:extLst>
              <a:ext uri="{28A0092B-C50C-407E-A947-70E740481C1C}">
                <a14:useLocalDpi xmlns:a14="http://schemas.microsoft.com/office/drawing/2010/main" val="0"/>
              </a:ext>
            </a:extLst>
          </a:blip>
          <a:srcRect/>
          <a:stretch>
            <a:fillRect/>
          </a:stretch>
        </p:blipFill>
        <p:spPr bwMode="auto">
          <a:xfrm>
            <a:off x="3900934" y="3513187"/>
            <a:ext cx="4714875" cy="923925"/>
          </a:xfrm>
          <a:prstGeom prst="rect">
            <a:avLst/>
          </a:prstGeom>
          <a:noFill/>
          <a:extLst>
            <a:ext uri="{909E8E84-426E-40DD-AFC4-6F175D3DCCD1}">
              <a14:hiddenFill xmlns:a14="http://schemas.microsoft.com/office/drawing/2010/main">
                <a:solidFill>
                  <a:srgbClr val="FFFFFF"/>
                </a:solidFill>
              </a14:hiddenFill>
            </a:ext>
          </a:extLst>
        </p:spPr>
      </p:pic>
      <p:pic>
        <p:nvPicPr>
          <p:cNvPr id="6168" name="Picture 24" descr="https://images2015.cnblogs.com/blog/853467/201606/853467-20160630152811640-888140287.png"/>
          <p:cNvPicPr>
            <a:picLocks noChangeAspect="1" noChangeArrowheads="1"/>
          </p:cNvPicPr>
          <p:nvPr/>
        </p:nvPicPr>
        <p:blipFill>
          <a:blip r:embed="rId12" cstate="email">
            <a:extLst>
              <a:ext uri="{28A0092B-C50C-407E-A947-70E740481C1C}">
                <a14:useLocalDpi xmlns:a14="http://schemas.microsoft.com/office/drawing/2010/main" val="0"/>
              </a:ext>
            </a:extLst>
          </a:blip>
          <a:srcRect/>
          <a:stretch>
            <a:fillRect/>
          </a:stretch>
        </p:blipFill>
        <p:spPr bwMode="auto">
          <a:xfrm>
            <a:off x="1763688" y="4797152"/>
            <a:ext cx="5095875" cy="838200"/>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403376" y="4448145"/>
            <a:ext cx="4572000" cy="276999"/>
          </a:xfrm>
          <a:prstGeom prst="rect">
            <a:avLst/>
          </a:prstGeom>
        </p:spPr>
        <p:txBody>
          <a:bodyPr>
            <a:spAutoFit/>
          </a:bodyPr>
          <a:lstStyle/>
          <a:p>
            <a:r>
              <a:rPr lang="zh-CN" altLang="en-US" sz="1200" dirty="0">
                <a:latin typeface="黑体" panose="02010609060101010101" pitchFamily="49" charset="-122"/>
                <a:ea typeface="黑体" panose="02010609060101010101" pitchFamily="49" charset="-122"/>
              </a:rPr>
              <a:t>这样我们就计算出整体误差</a:t>
            </a:r>
            <a:r>
              <a:rPr lang="en-US" altLang="zh-CN" sz="1200" dirty="0">
                <a:latin typeface="黑体" panose="02010609060101010101" pitchFamily="49" charset="-122"/>
                <a:ea typeface="黑体" panose="02010609060101010101" pitchFamily="49" charset="-122"/>
              </a:rPr>
              <a:t>E(total)</a:t>
            </a:r>
            <a:r>
              <a:rPr lang="zh-CN" altLang="en-US" sz="1200" dirty="0">
                <a:latin typeface="黑体" panose="02010609060101010101" pitchFamily="49" charset="-122"/>
                <a:ea typeface="黑体" panose="02010609060101010101" pitchFamily="49" charset="-122"/>
              </a:rPr>
              <a:t>对</a:t>
            </a:r>
            <a:r>
              <a:rPr lang="en-US" altLang="zh-CN" sz="1200" dirty="0">
                <a:latin typeface="黑体" panose="02010609060101010101" pitchFamily="49" charset="-122"/>
                <a:ea typeface="黑体" panose="02010609060101010101" pitchFamily="49" charset="-122"/>
              </a:rPr>
              <a:t>w5</a:t>
            </a:r>
            <a:r>
              <a:rPr lang="zh-CN" altLang="en-US" sz="1200" dirty="0">
                <a:latin typeface="黑体" panose="02010609060101010101" pitchFamily="49" charset="-122"/>
                <a:ea typeface="黑体" panose="02010609060101010101" pitchFamily="49" charset="-122"/>
              </a:rPr>
              <a:t>的偏导值。</a:t>
            </a:r>
          </a:p>
        </p:txBody>
      </p:sp>
      <p:pic>
        <p:nvPicPr>
          <p:cNvPr id="6170" name="Picture 26" descr="https://images2015.cnblogs.com/blog/853467/201606/853467-20160630153614374-1624035276.png"/>
          <p:cNvPicPr>
            <a:picLocks noChangeAspect="1" noChangeArrowheads="1"/>
          </p:cNvPicPr>
          <p:nvPr/>
        </p:nvPicPr>
        <p:blipFill>
          <a:blip r:embed="rId13" cstate="email">
            <a:extLst>
              <a:ext uri="{28A0092B-C50C-407E-A947-70E740481C1C}">
                <a14:useLocalDpi xmlns:a14="http://schemas.microsoft.com/office/drawing/2010/main" val="0"/>
              </a:ext>
            </a:extLst>
          </a:blip>
          <a:srcRect/>
          <a:stretch>
            <a:fillRect/>
          </a:stretch>
        </p:blipFill>
        <p:spPr bwMode="auto">
          <a:xfrm>
            <a:off x="1691680" y="6165304"/>
            <a:ext cx="6353175" cy="514350"/>
          </a:xfrm>
          <a:prstGeom prst="rect">
            <a:avLst/>
          </a:prstGeom>
          <a:noFill/>
          <a:extLst>
            <a:ext uri="{909E8E84-426E-40DD-AFC4-6F175D3DCCD1}">
              <a14:hiddenFill xmlns:a14="http://schemas.microsoft.com/office/drawing/2010/main">
                <a:solidFill>
                  <a:srgbClr val="FFFFFF"/>
                </a:solidFill>
              </a14:hiddenFill>
            </a:ext>
          </a:extLst>
        </p:spPr>
      </p:pic>
      <p:sp>
        <p:nvSpPr>
          <p:cNvPr id="26" name="矩形 25"/>
          <p:cNvSpPr/>
          <p:nvPr/>
        </p:nvSpPr>
        <p:spPr>
          <a:xfrm>
            <a:off x="971600" y="5857527"/>
            <a:ext cx="1440160" cy="30777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更新权值</a:t>
            </a:r>
            <a:r>
              <a:rPr lang="zh-CN" altLang="en-US" sz="1400" dirty="0">
                <a:latin typeface="微软雅黑" panose="020B0503020204020204" pitchFamily="34" charset="-122"/>
                <a:ea typeface="微软雅黑" panose="020B0503020204020204" pitchFamily="34" charset="-122"/>
              </a:rPr>
              <a:t>：</a:t>
            </a:r>
          </a:p>
        </p:txBody>
      </p:sp>
      <p:sp>
        <p:nvSpPr>
          <p:cNvPr id="27" name="矩形 26"/>
          <p:cNvSpPr/>
          <p:nvPr/>
        </p:nvSpPr>
        <p:spPr>
          <a:xfrm>
            <a:off x="1979712" y="5877272"/>
            <a:ext cx="4572000" cy="276999"/>
          </a:xfrm>
          <a:prstGeom prst="rect">
            <a:avLst/>
          </a:prstGeom>
        </p:spPr>
        <p:txBody>
          <a:bodyPr>
            <a:spAutoFit/>
          </a:bodyPr>
          <a:lstStyle/>
          <a:p>
            <a:r>
              <a:rPr lang="zh-CN" altLang="en-US" sz="1200" dirty="0">
                <a:latin typeface="黑体" panose="02010609060101010101" pitchFamily="49" charset="-122"/>
                <a:ea typeface="黑体" panose="02010609060101010101" pitchFamily="49" charset="-122"/>
              </a:rPr>
              <a:t>其中</a:t>
            </a:r>
            <a:r>
              <a:rPr lang="el-GR" altLang="zh-CN" sz="1200" dirty="0">
                <a:latin typeface="黑体" panose="02010609060101010101" pitchFamily="49" charset="-122"/>
                <a:ea typeface="黑体" panose="02010609060101010101" pitchFamily="49" charset="-122"/>
              </a:rPr>
              <a:t>η</a:t>
            </a:r>
            <a:r>
              <a:rPr lang="zh-CN" altLang="en-US" sz="1200" dirty="0">
                <a:latin typeface="黑体" panose="02010609060101010101" pitchFamily="49" charset="-122"/>
                <a:ea typeface="黑体" panose="02010609060101010101" pitchFamily="49" charset="-122"/>
              </a:rPr>
              <a:t>是学习速率，这里我们取</a:t>
            </a:r>
            <a:r>
              <a:rPr lang="en-US" altLang="zh-CN" sz="1200" dirty="0">
                <a:latin typeface="黑体" panose="02010609060101010101" pitchFamily="49" charset="-122"/>
                <a:ea typeface="黑体" panose="02010609060101010101" pitchFamily="49" charset="-122"/>
              </a:rPr>
              <a:t>0.5</a:t>
            </a:r>
            <a:endParaRPr lang="zh-CN" altLang="en-US" sz="1200" dirty="0">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2532018931"/>
      </p:ext>
    </p:extLst>
  </p:cSld>
  <p:clrMapOvr>
    <a:masterClrMapping/>
  </p:clrMapOvr>
  <p:transition spd="slow">
    <p:wipe dir="d"/>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12304"/>
          </a:xfrm>
        </p:spPr>
        <p:txBody>
          <a:bodyPr>
            <a:normAutofit fontScale="90000"/>
          </a:bodyPr>
          <a:lstStyle/>
          <a:p>
            <a:r>
              <a:rPr lang="en-US" altLang="zh-CN" dirty="0"/>
              <a:t>BP</a:t>
            </a:r>
            <a:r>
              <a:rPr lang="zh-CN" altLang="en-US" dirty="0"/>
              <a:t>反向传播计算过程</a:t>
            </a:r>
            <a:endParaRPr lang="en-US" dirty="0"/>
          </a:p>
        </p:txBody>
      </p:sp>
      <p:sp>
        <p:nvSpPr>
          <p:cNvPr id="26" name="矩形 25"/>
          <p:cNvSpPr/>
          <p:nvPr/>
        </p:nvSpPr>
        <p:spPr>
          <a:xfrm>
            <a:off x="971600" y="5373216"/>
            <a:ext cx="3347864" cy="30777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迭代更新权重</a:t>
            </a:r>
            <a:r>
              <a:rPr lang="zh-CN" altLang="en-US" sz="1400" dirty="0">
                <a:latin typeface="微软雅黑" panose="020B0503020204020204" pitchFamily="34" charset="-122"/>
                <a:ea typeface="微软雅黑" panose="020B0503020204020204" pitchFamily="34" charset="-122"/>
              </a:rPr>
              <a:t>：</a:t>
            </a:r>
          </a:p>
        </p:txBody>
      </p:sp>
      <p:sp>
        <p:nvSpPr>
          <p:cNvPr id="27" name="矩形 26"/>
          <p:cNvSpPr/>
          <p:nvPr/>
        </p:nvSpPr>
        <p:spPr>
          <a:xfrm>
            <a:off x="2403376" y="5384249"/>
            <a:ext cx="5985048" cy="523220"/>
          </a:xfrm>
          <a:prstGeom prst="rect">
            <a:avLst/>
          </a:prstGeom>
        </p:spPr>
        <p:txBody>
          <a:bodyPr wrap="square">
            <a:spAutoFit/>
          </a:bodyPr>
          <a:lstStyle/>
          <a:p>
            <a:r>
              <a:rPr lang="zh-CN" altLang="en-US" sz="1400" dirty="0">
                <a:latin typeface="黑体" panose="02010609060101010101" pitchFamily="49" charset="-122"/>
                <a:ea typeface="黑体" panose="02010609060101010101" pitchFamily="49" charset="-122"/>
              </a:rPr>
              <a:t>误差反向传播法就完成了，最后我们再把更新的权值重新计算，不停地迭代，直到误差在要求的范围内</a:t>
            </a:r>
            <a:r>
              <a:rPr lang="en-US" altLang="zh-CN" sz="1400" dirty="0">
                <a:latin typeface="黑体" panose="02010609060101010101" pitchFamily="49" charset="-122"/>
                <a:ea typeface="黑体" panose="02010609060101010101" pitchFamily="49" charset="-122"/>
              </a:rPr>
              <a:t>.</a:t>
            </a:r>
            <a:endParaRPr lang="zh-CN" altLang="en-US" sz="1400" dirty="0">
              <a:latin typeface="黑体" panose="02010609060101010101" pitchFamily="49" charset="-122"/>
              <a:ea typeface="黑体" panose="02010609060101010101" pitchFamily="49" charset="-122"/>
            </a:endParaRPr>
          </a:p>
        </p:txBody>
      </p:sp>
      <p:pic>
        <p:nvPicPr>
          <p:cNvPr id="8194" name="Picture 2" descr="https://images2015.cnblogs.com/blog/853467/201606/853467-20160630154317562-311369571.png"/>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187624" y="1124744"/>
            <a:ext cx="4619625" cy="381000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459241153"/>
      </p:ext>
    </p:extLst>
  </p:cSld>
  <p:clrMapOvr>
    <a:masterClrMapping/>
  </p:clrMapOvr>
  <p:transition spd="slow">
    <p:wipe dir="d"/>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12304"/>
          </a:xfrm>
        </p:spPr>
        <p:txBody>
          <a:bodyPr>
            <a:normAutofit fontScale="90000"/>
          </a:bodyPr>
          <a:lstStyle/>
          <a:p>
            <a:r>
              <a:rPr lang="en-US" altLang="zh-CN" dirty="0"/>
              <a:t>CNN</a:t>
            </a:r>
            <a:r>
              <a:rPr lang="zh-CN" altLang="en-US" dirty="0"/>
              <a:t>反向传播计算过程</a:t>
            </a:r>
            <a:endParaRPr lang="en-US" dirty="0"/>
          </a:p>
        </p:txBody>
      </p:sp>
      <p:sp>
        <p:nvSpPr>
          <p:cNvPr id="26" name="矩形 25"/>
          <p:cNvSpPr/>
          <p:nvPr/>
        </p:nvSpPr>
        <p:spPr>
          <a:xfrm>
            <a:off x="996405" y="3356992"/>
            <a:ext cx="3347864" cy="30777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本示例的神经网络结构</a:t>
            </a:r>
            <a:r>
              <a:rPr lang="zh-CN" altLang="en-US" sz="1400" dirty="0">
                <a:latin typeface="微软雅黑" panose="020B0503020204020204" pitchFamily="34" charset="-122"/>
                <a:ea typeface="微软雅黑" panose="020B0503020204020204" pitchFamily="34" charset="-122"/>
              </a:rPr>
              <a:t>：</a:t>
            </a:r>
          </a:p>
        </p:txBody>
      </p:sp>
      <p:sp>
        <p:nvSpPr>
          <p:cNvPr id="3" name="矩形 2"/>
          <p:cNvSpPr/>
          <p:nvPr/>
        </p:nvSpPr>
        <p:spPr>
          <a:xfrm>
            <a:off x="1043608" y="1052736"/>
            <a:ext cx="7704856" cy="2062103"/>
          </a:xfrm>
          <a:prstGeom prst="rect">
            <a:avLst/>
          </a:prstGeom>
        </p:spPr>
        <p:txBody>
          <a:bodyPr wrap="square">
            <a:spAutoFit/>
          </a:bodyPr>
          <a:lstStyle/>
          <a:p>
            <a:r>
              <a:rPr lang="zh-CN" altLang="en-US" sz="1600" dirty="0">
                <a:latin typeface="微软雅黑 Light" panose="020B0502040204020203" pitchFamily="34" charset="-122"/>
                <a:ea typeface="微软雅黑 Light" panose="020B0502040204020203" pitchFamily="34" charset="-122"/>
              </a:rPr>
              <a:t>传统的神经网络是全连接形式的，如果进行反向传播，只需要由下一层对前一层不断的求偏导，即求链式偏导就可以求出每一层的误差敏感项，然后求出权重和偏置项的梯度，即可更新权重。而卷积神经网络有两个特殊的层：卷积层和池化层。池化层输出时不需要经过激活函数，是一个滑动窗口的最大值，一个常数，那么它的偏导是</a:t>
            </a:r>
            <a:r>
              <a:rPr lang="en-US" altLang="zh-CN" sz="1600" dirty="0">
                <a:latin typeface="微软雅黑 Light" panose="020B0502040204020203" pitchFamily="34" charset="-122"/>
                <a:ea typeface="微软雅黑 Light" panose="020B0502040204020203" pitchFamily="34" charset="-122"/>
              </a:rPr>
              <a:t>1</a:t>
            </a:r>
            <a:r>
              <a:rPr lang="zh-CN" altLang="en-US" sz="1600" dirty="0">
                <a:latin typeface="微软雅黑 Light" panose="020B0502040204020203" pitchFamily="34" charset="-122"/>
                <a:ea typeface="微软雅黑 Light" panose="020B0502040204020203" pitchFamily="34" charset="-122"/>
              </a:rPr>
              <a:t>。池化层相当于对上层图片做了一个压缩，这个反向求误差敏感项时与传统的反向传播方式不同。从卷积后的</a:t>
            </a:r>
            <a:r>
              <a:rPr lang="en-US" altLang="zh-CN" sz="1600" dirty="0" err="1">
                <a:latin typeface="微软雅黑 Light" panose="020B0502040204020203" pitchFamily="34" charset="-122"/>
                <a:ea typeface="微软雅黑 Light" panose="020B0502040204020203" pitchFamily="34" charset="-122"/>
              </a:rPr>
              <a:t>feature_map</a:t>
            </a:r>
            <a:r>
              <a:rPr lang="zh-CN" altLang="en-US" sz="1600" dirty="0">
                <a:latin typeface="微软雅黑 Light" panose="020B0502040204020203" pitchFamily="34" charset="-122"/>
                <a:ea typeface="微软雅黑 Light" panose="020B0502040204020203" pitchFamily="34" charset="-122"/>
              </a:rPr>
              <a:t>反向传播到前一层时，由于前向传播时是通过卷积核做卷积运算得到的</a:t>
            </a:r>
            <a:r>
              <a:rPr lang="en-US" altLang="zh-CN" sz="1600" dirty="0" err="1">
                <a:latin typeface="微软雅黑 Light" panose="020B0502040204020203" pitchFamily="34" charset="-122"/>
                <a:ea typeface="微软雅黑 Light" panose="020B0502040204020203" pitchFamily="34" charset="-122"/>
              </a:rPr>
              <a:t>feature_map</a:t>
            </a:r>
            <a:r>
              <a:rPr lang="zh-CN" altLang="en-US" sz="1600" dirty="0">
                <a:latin typeface="微软雅黑 Light" panose="020B0502040204020203" pitchFamily="34" charset="-122"/>
                <a:ea typeface="微软雅黑 Light" panose="020B0502040204020203" pitchFamily="34" charset="-122"/>
              </a:rPr>
              <a:t>，所以反向传播与传统的也不一样，需要更新卷积核的参数。</a:t>
            </a:r>
          </a:p>
        </p:txBody>
      </p:sp>
      <p:pic>
        <p:nvPicPr>
          <p:cNvPr id="7170" name="Picture 2"/>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154476" y="3717032"/>
            <a:ext cx="7089932" cy="28740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3509338513"/>
      </p:ext>
    </p:extLst>
  </p:cSld>
  <p:clrMapOvr>
    <a:masterClrMapping/>
  </p:clrMapOvr>
  <p:transition spd="slow">
    <p:wipe dir="d"/>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12304"/>
          </a:xfrm>
        </p:spPr>
        <p:txBody>
          <a:bodyPr>
            <a:normAutofit fontScale="90000"/>
          </a:bodyPr>
          <a:lstStyle/>
          <a:p>
            <a:r>
              <a:rPr lang="en-US" altLang="zh-CN" dirty="0"/>
              <a:t>CNN</a:t>
            </a:r>
            <a:r>
              <a:rPr lang="zh-CN" altLang="en-US" dirty="0"/>
              <a:t>卷积层反向传播</a:t>
            </a:r>
            <a:endParaRPr lang="en-US" dirty="0"/>
          </a:p>
        </p:txBody>
      </p:sp>
      <p:sp>
        <p:nvSpPr>
          <p:cNvPr id="26" name="矩形 25"/>
          <p:cNvSpPr/>
          <p:nvPr/>
        </p:nvSpPr>
        <p:spPr>
          <a:xfrm>
            <a:off x="755576" y="5877272"/>
            <a:ext cx="1656184" cy="95410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计算第一个卷积层神经元</a:t>
            </a:r>
            <a:r>
              <a:rPr lang="en-US" altLang="zh-CN" sz="1400" dirty="0">
                <a:solidFill>
                  <a:srgbClr val="00B050"/>
                </a:solidFill>
                <a:latin typeface="微软雅黑" panose="020B0503020204020204" pitchFamily="34" charset="-122"/>
                <a:ea typeface="微软雅黑" panose="020B0503020204020204" pitchFamily="34" charset="-122"/>
              </a:rPr>
              <a:t>o11</a:t>
            </a:r>
            <a:r>
              <a:rPr lang="zh-CN" altLang="en-US" sz="1400" dirty="0">
                <a:solidFill>
                  <a:srgbClr val="00B050"/>
                </a:solidFill>
                <a:latin typeface="微软雅黑" panose="020B0503020204020204" pitchFamily="34" charset="-122"/>
                <a:ea typeface="微软雅黑" panose="020B0503020204020204" pitchFamily="34" charset="-122"/>
              </a:rPr>
              <a:t>的输入</a:t>
            </a:r>
            <a:r>
              <a:rPr lang="en-US" altLang="zh-CN" sz="1400" dirty="0">
                <a:solidFill>
                  <a:srgbClr val="00B050"/>
                </a:solidFill>
                <a:latin typeface="微软雅黑" panose="020B0503020204020204" pitchFamily="34" charset="-122"/>
                <a:ea typeface="微软雅黑" panose="020B0503020204020204" pitchFamily="34" charset="-122"/>
              </a:rPr>
              <a:t>NetO11</a:t>
            </a:r>
            <a:r>
              <a:rPr lang="zh-CN" altLang="en-US" sz="1400" dirty="0">
                <a:solidFill>
                  <a:srgbClr val="00B050"/>
                </a:solidFill>
                <a:latin typeface="微软雅黑" panose="020B0503020204020204" pitchFamily="34" charset="-122"/>
                <a:ea typeface="微软雅黑" panose="020B0503020204020204" pitchFamily="34" charset="-122"/>
              </a:rPr>
              <a:t>和输出</a:t>
            </a:r>
            <a:r>
              <a:rPr lang="en-US" altLang="zh-CN" sz="1400" dirty="0">
                <a:solidFill>
                  <a:srgbClr val="00B050"/>
                </a:solidFill>
                <a:latin typeface="微软雅黑" panose="020B0503020204020204" pitchFamily="34" charset="-122"/>
                <a:ea typeface="微软雅黑" panose="020B0503020204020204" pitchFamily="34" charset="-122"/>
              </a:rPr>
              <a:t>Out011:</a:t>
            </a:r>
            <a:endParaRPr lang="zh-CN" altLang="en-US" sz="1400" dirty="0">
              <a:latin typeface="微软雅黑" panose="020B0503020204020204" pitchFamily="34" charset="-122"/>
              <a:ea typeface="微软雅黑" panose="020B0503020204020204" pitchFamily="34" charset="-122"/>
            </a:endParaRPr>
          </a:p>
        </p:txBody>
      </p:sp>
      <p:sp>
        <p:nvSpPr>
          <p:cNvPr id="27" name="矩形 26"/>
          <p:cNvSpPr/>
          <p:nvPr/>
        </p:nvSpPr>
        <p:spPr>
          <a:xfrm>
            <a:off x="2547392" y="5877272"/>
            <a:ext cx="5985048" cy="954107"/>
          </a:xfrm>
          <a:prstGeom prst="rect">
            <a:avLst/>
          </a:prstGeom>
        </p:spPr>
        <p:txBody>
          <a:bodyPr wrap="square">
            <a:spAutoFit/>
          </a:bodyPr>
          <a:lstStyle/>
          <a:p>
            <a:r>
              <a:rPr lang="en-US" altLang="zh-CN" sz="1400" i="1" dirty="0"/>
              <a:t>Neto</a:t>
            </a:r>
            <a:r>
              <a:rPr lang="en-US" altLang="zh-CN" sz="1400" dirty="0"/>
              <a:t>11=</a:t>
            </a:r>
            <a:r>
              <a:rPr lang="en-US" altLang="zh-CN" sz="1400" i="1" dirty="0"/>
              <a:t>conv</a:t>
            </a:r>
            <a:r>
              <a:rPr lang="en-US" altLang="zh-CN" sz="1400" dirty="0"/>
              <a:t>(</a:t>
            </a:r>
            <a:r>
              <a:rPr lang="en-US" altLang="zh-CN" sz="1400" i="1" dirty="0" err="1"/>
              <a:t>input</a:t>
            </a:r>
            <a:r>
              <a:rPr lang="en-US" altLang="zh-CN" sz="1400" dirty="0" err="1"/>
              <a:t>,</a:t>
            </a:r>
            <a:r>
              <a:rPr lang="en-US" altLang="zh-CN" sz="1400" i="1" dirty="0" err="1"/>
              <a:t>filter</a:t>
            </a:r>
            <a:r>
              <a:rPr lang="en-US" altLang="zh-CN" sz="1400" dirty="0"/>
              <a:t>)</a:t>
            </a:r>
          </a:p>
          <a:p>
            <a:r>
              <a:rPr lang="en-US" altLang="zh-CN" sz="1400" dirty="0"/>
              <a:t>             =</a:t>
            </a:r>
            <a:r>
              <a:rPr lang="en-US" altLang="zh-CN" sz="1400" i="1" dirty="0"/>
              <a:t>i</a:t>
            </a:r>
            <a:r>
              <a:rPr lang="en-US" altLang="zh-CN" sz="1400" dirty="0"/>
              <a:t>11×</a:t>
            </a:r>
            <a:r>
              <a:rPr lang="en-US" altLang="zh-CN" sz="1400" i="1" dirty="0"/>
              <a:t>h</a:t>
            </a:r>
            <a:r>
              <a:rPr lang="en-US" altLang="zh-CN" sz="1400" dirty="0"/>
              <a:t>11+</a:t>
            </a:r>
            <a:r>
              <a:rPr lang="en-US" altLang="zh-CN" sz="1400" i="1" dirty="0"/>
              <a:t>i</a:t>
            </a:r>
            <a:r>
              <a:rPr lang="en-US" altLang="zh-CN" sz="1400" dirty="0"/>
              <a:t>12×</a:t>
            </a:r>
            <a:r>
              <a:rPr lang="en-US" altLang="zh-CN" sz="1400" i="1" dirty="0"/>
              <a:t>h</a:t>
            </a:r>
            <a:r>
              <a:rPr lang="en-US" altLang="zh-CN" sz="1400" dirty="0"/>
              <a:t>12+</a:t>
            </a:r>
            <a:r>
              <a:rPr lang="en-US" altLang="zh-CN" sz="1400" i="1" dirty="0"/>
              <a:t>i</a:t>
            </a:r>
            <a:r>
              <a:rPr lang="en-US" altLang="zh-CN" sz="1400" dirty="0"/>
              <a:t>21×</a:t>
            </a:r>
            <a:r>
              <a:rPr lang="en-US" altLang="zh-CN" sz="1400" i="1" dirty="0"/>
              <a:t>h</a:t>
            </a:r>
            <a:r>
              <a:rPr lang="en-US" altLang="zh-CN" sz="1400" dirty="0"/>
              <a:t>21+</a:t>
            </a:r>
            <a:r>
              <a:rPr lang="en-US" altLang="zh-CN" sz="1400" i="1" dirty="0"/>
              <a:t>i</a:t>
            </a:r>
            <a:r>
              <a:rPr lang="en-US" altLang="zh-CN" sz="1400" dirty="0"/>
              <a:t>22×</a:t>
            </a:r>
            <a:r>
              <a:rPr lang="en-US" altLang="zh-CN" sz="1400" i="1" dirty="0"/>
              <a:t>h</a:t>
            </a:r>
            <a:r>
              <a:rPr lang="en-US" altLang="zh-CN" sz="1400" dirty="0"/>
              <a:t>22</a:t>
            </a:r>
          </a:p>
          <a:p>
            <a:r>
              <a:rPr lang="en-US" altLang="zh-CN" sz="1400" dirty="0"/>
              <a:t>             =1×1+0×(−1)+1×1+1×(−1)=1</a:t>
            </a:r>
          </a:p>
          <a:p>
            <a:r>
              <a:rPr lang="en-US" altLang="zh-CN" sz="1400" i="1" dirty="0"/>
              <a:t>Outo</a:t>
            </a:r>
            <a:r>
              <a:rPr lang="en-US" altLang="zh-CN" sz="1400" dirty="0"/>
              <a:t>11=</a:t>
            </a:r>
            <a:r>
              <a:rPr lang="en-US" altLang="zh-CN" sz="1400" i="1" dirty="0"/>
              <a:t>activators</a:t>
            </a:r>
            <a:r>
              <a:rPr lang="en-US" altLang="zh-CN" sz="1400" dirty="0"/>
              <a:t>(</a:t>
            </a:r>
            <a:r>
              <a:rPr lang="en-US" altLang="zh-CN" sz="1400" i="1" dirty="0"/>
              <a:t>neto</a:t>
            </a:r>
            <a:r>
              <a:rPr lang="en-US" altLang="zh-CN" sz="1400" dirty="0"/>
              <a:t>11)</a:t>
            </a:r>
            <a:r>
              <a:rPr lang="en-US" altLang="zh-CN" sz="1400" i="1" dirty="0"/>
              <a:t>=max</a:t>
            </a:r>
            <a:r>
              <a:rPr lang="en-US" altLang="zh-CN" sz="1400" dirty="0"/>
              <a:t>(0,</a:t>
            </a:r>
            <a:r>
              <a:rPr lang="en-US" altLang="zh-CN" sz="1400" i="1" dirty="0"/>
              <a:t>neto</a:t>
            </a:r>
            <a:r>
              <a:rPr lang="en-US" altLang="zh-CN" sz="1400" dirty="0"/>
              <a:t>11)=1</a:t>
            </a:r>
            <a:endParaRPr lang="zh-CN" altLang="en-US" sz="1400" dirty="0">
              <a:latin typeface="黑体" panose="02010609060101010101" pitchFamily="49" charset="-122"/>
              <a:ea typeface="黑体" panose="02010609060101010101" pitchFamily="49" charset="-122"/>
            </a:endParaRPr>
          </a:p>
        </p:txBody>
      </p:sp>
      <p:sp>
        <p:nvSpPr>
          <p:cNvPr id="9" name="矩形 8"/>
          <p:cNvSpPr/>
          <p:nvPr/>
        </p:nvSpPr>
        <p:spPr>
          <a:xfrm>
            <a:off x="755576" y="2924944"/>
            <a:ext cx="1825649" cy="523220"/>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以卷积核</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filter1</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为例</a:t>
            </a:r>
            <a:endParaRPr lang="en-US" altLang="zh-CN" sz="1400" dirty="0">
              <a:solidFill>
                <a:schemeClr val="accent6">
                  <a:lumMod val="75000"/>
                </a:schemeClr>
              </a:solidFill>
              <a:latin typeface="微软雅黑" panose="020B0503020204020204" pitchFamily="34" charset="-122"/>
              <a:ea typeface="微软雅黑" panose="020B0503020204020204" pitchFamily="34" charset="-122"/>
            </a:endParaRPr>
          </a:p>
          <a:p>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(stride = 1 )</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a:t>
            </a:r>
          </a:p>
        </p:txBody>
      </p:sp>
      <p:sp>
        <p:nvSpPr>
          <p:cNvPr id="11" name="矩形 10"/>
          <p:cNvSpPr/>
          <p:nvPr/>
        </p:nvSpPr>
        <p:spPr>
          <a:xfrm>
            <a:off x="755576" y="980728"/>
            <a:ext cx="2376264" cy="954107"/>
          </a:xfrm>
          <a:prstGeom prst="rect">
            <a:avLst/>
          </a:prstGeom>
        </p:spPr>
        <p:txBody>
          <a:bodyPr wrap="square">
            <a:spAutoFit/>
          </a:bodyPr>
          <a:lstStyle/>
          <a:p>
            <a:r>
              <a:rPr lang="zh-CN" altLang="en-US" sz="1400" b="1" dirty="0">
                <a:solidFill>
                  <a:schemeClr val="accent6">
                    <a:lumMod val="75000"/>
                  </a:schemeClr>
                </a:solidFill>
                <a:latin typeface="微软雅黑" panose="020B0503020204020204" pitchFamily="34" charset="-122"/>
                <a:ea typeface="微软雅黑" panose="020B0503020204020204" pitchFamily="34" charset="-122"/>
              </a:rPr>
              <a:t>例子</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a:t>
            </a:r>
            <a:r>
              <a:rPr lang="zh-CN" altLang="en-US" sz="1400" dirty="0">
                <a:latin typeface="微软雅黑 Light" panose="020B0502040204020203" pitchFamily="34" charset="-122"/>
                <a:ea typeface="微软雅黑 Light" panose="020B0502040204020203" pitchFamily="34" charset="-122"/>
              </a:rPr>
              <a:t>输入是一个</a:t>
            </a:r>
            <a:r>
              <a:rPr lang="en-US" altLang="zh-CN" sz="1400" dirty="0">
                <a:latin typeface="微软雅黑 Light" panose="020B0502040204020203" pitchFamily="34" charset="-122"/>
                <a:ea typeface="微软雅黑 Light" panose="020B0502040204020203" pitchFamily="34" charset="-122"/>
              </a:rPr>
              <a:t>4*4 </a:t>
            </a:r>
            <a:r>
              <a:rPr lang="zh-CN" altLang="en-US" sz="1400" dirty="0">
                <a:latin typeface="微软雅黑 Light" panose="020B0502040204020203" pitchFamily="34" charset="-122"/>
                <a:ea typeface="微软雅黑 Light" panose="020B0502040204020203" pitchFamily="34" charset="-122"/>
              </a:rPr>
              <a:t>的</a:t>
            </a:r>
            <a:r>
              <a:rPr lang="en-US" altLang="zh-CN" sz="1400" dirty="0">
                <a:latin typeface="微软雅黑 Light" panose="020B0502040204020203" pitchFamily="34" charset="-122"/>
                <a:ea typeface="微软雅黑 Light" panose="020B0502040204020203" pitchFamily="34" charset="-122"/>
              </a:rPr>
              <a:t>image</a:t>
            </a:r>
            <a:r>
              <a:rPr lang="zh-CN" altLang="en-US" sz="1400" dirty="0">
                <a:latin typeface="微软雅黑 Light" panose="020B0502040204020203" pitchFamily="34" charset="-122"/>
                <a:ea typeface="微软雅黑 Light" panose="020B0502040204020203" pitchFamily="34" charset="-122"/>
              </a:rPr>
              <a:t>，经过两个</a:t>
            </a:r>
            <a:r>
              <a:rPr lang="en-US" altLang="zh-CN" sz="1400" dirty="0">
                <a:latin typeface="微软雅黑 Light" panose="020B0502040204020203" pitchFamily="34" charset="-122"/>
                <a:ea typeface="微软雅黑 Light" panose="020B0502040204020203" pitchFamily="34" charset="-122"/>
              </a:rPr>
              <a:t>2*2</a:t>
            </a:r>
            <a:r>
              <a:rPr lang="zh-CN" altLang="en-US" sz="1400" dirty="0">
                <a:latin typeface="微软雅黑 Light" panose="020B0502040204020203" pitchFamily="34" charset="-122"/>
                <a:ea typeface="微软雅黑 Light" panose="020B0502040204020203" pitchFamily="34" charset="-122"/>
              </a:rPr>
              <a:t>的卷积核进行卷积运算后，变成两个</a:t>
            </a:r>
            <a:r>
              <a:rPr lang="en-US" altLang="zh-CN" sz="1400" dirty="0">
                <a:latin typeface="微软雅黑 Light" panose="020B0502040204020203" pitchFamily="34" charset="-122"/>
                <a:ea typeface="微软雅黑 Light" panose="020B0502040204020203" pitchFamily="34" charset="-122"/>
              </a:rPr>
              <a:t>3*3</a:t>
            </a:r>
            <a:r>
              <a:rPr lang="zh-CN" altLang="en-US" sz="1400" dirty="0">
                <a:latin typeface="微软雅黑 Light" panose="020B0502040204020203" pitchFamily="34" charset="-122"/>
                <a:ea typeface="微软雅黑 Light" panose="020B0502040204020203" pitchFamily="34" charset="-122"/>
              </a:rPr>
              <a:t>的</a:t>
            </a:r>
            <a:r>
              <a:rPr lang="en-US" altLang="zh-CN" sz="1400" dirty="0" err="1">
                <a:latin typeface="微软雅黑 Light" panose="020B0502040204020203" pitchFamily="34" charset="-122"/>
                <a:ea typeface="微软雅黑 Light" panose="020B0502040204020203" pitchFamily="34" charset="-122"/>
              </a:rPr>
              <a:t>feature_map</a:t>
            </a:r>
            <a:endParaRPr lang="zh-CN" altLang="en-US" sz="1400" dirty="0">
              <a:solidFill>
                <a:schemeClr val="accent6">
                  <a:lumMod val="75000"/>
                </a:schemeClr>
              </a:solidFill>
              <a:latin typeface="微软雅黑 Light" panose="020B0502040204020203" pitchFamily="34" charset="-122"/>
              <a:ea typeface="微软雅黑 Light" panose="020B0502040204020203" pitchFamily="34" charset="-122"/>
            </a:endParaRPr>
          </a:p>
        </p:txBody>
      </p:sp>
      <p:pic>
        <p:nvPicPr>
          <p:cNvPr id="3"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19958" y="908720"/>
            <a:ext cx="5124450" cy="2543175"/>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4101"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53058" y="3566889"/>
            <a:ext cx="6991350" cy="2238375"/>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custDataLst>
      <p:tags r:id="rId1"/>
    </p:custDataLst>
    <p:extLst>
      <p:ext uri="{BB962C8B-B14F-4D97-AF65-F5344CB8AC3E}">
        <p14:creationId xmlns:p14="http://schemas.microsoft.com/office/powerpoint/2010/main" val="37751506"/>
      </p:ext>
    </p:extLst>
  </p:cSld>
  <p:clrMapOvr>
    <a:masterClrMapping/>
  </p:clrMapOvr>
  <p:transition spd="slow">
    <p:wipe dir="d"/>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12304"/>
          </a:xfrm>
        </p:spPr>
        <p:txBody>
          <a:bodyPr>
            <a:normAutofit fontScale="90000"/>
          </a:bodyPr>
          <a:lstStyle/>
          <a:p>
            <a:r>
              <a:rPr lang="en-US" altLang="zh-CN" dirty="0"/>
              <a:t>CNN</a:t>
            </a:r>
            <a:r>
              <a:rPr lang="zh-CN" altLang="en-US" dirty="0"/>
              <a:t>卷积层反向传播</a:t>
            </a:r>
            <a:endParaRPr lang="en-US" dirty="0"/>
          </a:p>
        </p:txBody>
      </p:sp>
      <p:sp>
        <p:nvSpPr>
          <p:cNvPr id="26" name="矩形 25"/>
          <p:cNvSpPr/>
          <p:nvPr/>
        </p:nvSpPr>
        <p:spPr>
          <a:xfrm>
            <a:off x="766292" y="3265239"/>
            <a:ext cx="6470004" cy="30777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同样的方法，计算所有神经元的输入和输出</a:t>
            </a:r>
            <a:r>
              <a:rPr lang="en-US" altLang="zh-CN" sz="1400" dirty="0">
                <a:solidFill>
                  <a:srgbClr val="00B050"/>
                </a:solidFill>
                <a:latin typeface="微软雅黑" panose="020B0503020204020204" pitchFamily="34" charset="-122"/>
                <a:ea typeface="微软雅黑" panose="020B0503020204020204" pitchFamily="34" charset="-122"/>
              </a:rPr>
              <a:t>:</a:t>
            </a:r>
            <a:r>
              <a:rPr lang="en-US" altLang="zh-CN" sz="1400" dirty="0"/>
              <a:t>(</a:t>
            </a:r>
            <a:r>
              <a:rPr lang="zh-CN" altLang="en-US" sz="1400" dirty="0">
                <a:solidFill>
                  <a:srgbClr val="7030A0"/>
                </a:solidFill>
              </a:rPr>
              <a:t>此处使用</a:t>
            </a:r>
            <a:r>
              <a:rPr lang="en-US" altLang="zh-CN" sz="1400" dirty="0" err="1">
                <a:solidFill>
                  <a:srgbClr val="7030A0"/>
                </a:solidFill>
              </a:rPr>
              <a:t>Relu</a:t>
            </a:r>
            <a:r>
              <a:rPr lang="zh-CN" altLang="en-US" sz="1400" dirty="0">
                <a:solidFill>
                  <a:srgbClr val="7030A0"/>
                </a:solidFill>
              </a:rPr>
              <a:t>激活函数</a:t>
            </a:r>
            <a:r>
              <a:rPr lang="en-US" altLang="zh-CN" sz="1400" dirty="0"/>
              <a:t>)</a:t>
            </a:r>
            <a:endParaRPr lang="zh-CN" altLang="en-US" sz="1400" dirty="0">
              <a:latin typeface="微软雅黑" panose="020B0503020204020204" pitchFamily="34" charset="-122"/>
              <a:ea typeface="微软雅黑" panose="020B0503020204020204" pitchFamily="34" charset="-122"/>
            </a:endParaRPr>
          </a:p>
        </p:txBody>
      </p:sp>
      <p:sp>
        <p:nvSpPr>
          <p:cNvPr id="27" name="矩形 26"/>
          <p:cNvSpPr/>
          <p:nvPr/>
        </p:nvSpPr>
        <p:spPr>
          <a:xfrm>
            <a:off x="5379119" y="3573016"/>
            <a:ext cx="3352564" cy="2031325"/>
          </a:xfrm>
          <a:prstGeom prst="rect">
            <a:avLst/>
          </a:prstGeom>
        </p:spPr>
        <p:txBody>
          <a:bodyPr wrap="square">
            <a:spAutoFit/>
          </a:bodyPr>
          <a:lstStyle/>
          <a:p>
            <a:r>
              <a:rPr lang="en-US" altLang="zh-CN" sz="1400" i="1" dirty="0"/>
              <a:t>Outo</a:t>
            </a:r>
            <a:r>
              <a:rPr lang="en-US" altLang="zh-CN" sz="1400" dirty="0"/>
              <a:t>11=</a:t>
            </a:r>
            <a:r>
              <a:rPr lang="en-US" altLang="zh-CN" sz="1400" i="1" dirty="0"/>
              <a:t>activators</a:t>
            </a:r>
            <a:r>
              <a:rPr lang="en-US" altLang="zh-CN" sz="1400" dirty="0"/>
              <a:t>(</a:t>
            </a:r>
            <a:r>
              <a:rPr lang="en-US" altLang="zh-CN" sz="1400" i="1" dirty="0"/>
              <a:t>neto</a:t>
            </a:r>
            <a:r>
              <a:rPr lang="en-US" altLang="zh-CN" sz="1400" dirty="0"/>
              <a:t>11)</a:t>
            </a:r>
            <a:r>
              <a:rPr lang="en-US" altLang="zh-CN" sz="1400" i="1" dirty="0"/>
              <a:t>=max</a:t>
            </a:r>
            <a:r>
              <a:rPr lang="en-US" altLang="zh-CN" sz="1400" dirty="0"/>
              <a:t>(0,</a:t>
            </a:r>
            <a:r>
              <a:rPr lang="en-US" altLang="zh-CN" sz="1400" i="1" dirty="0"/>
              <a:t>neto</a:t>
            </a:r>
            <a:r>
              <a:rPr lang="en-US" altLang="zh-CN" sz="1400" dirty="0"/>
              <a:t>11)</a:t>
            </a:r>
            <a:endParaRPr lang="zh-CN" altLang="en-US" sz="1400" dirty="0">
              <a:latin typeface="黑体" panose="02010609060101010101" pitchFamily="49" charset="-122"/>
              <a:ea typeface="黑体" panose="02010609060101010101" pitchFamily="49" charset="-122"/>
            </a:endParaRPr>
          </a:p>
          <a:p>
            <a:r>
              <a:rPr lang="en-US" altLang="zh-CN" sz="1400" i="1" dirty="0"/>
              <a:t>Outo</a:t>
            </a:r>
            <a:r>
              <a:rPr lang="en-US" altLang="zh-CN" sz="1400" dirty="0"/>
              <a:t>12=</a:t>
            </a:r>
            <a:r>
              <a:rPr lang="en-US" altLang="zh-CN" sz="1400" i="1" dirty="0"/>
              <a:t>max</a:t>
            </a:r>
            <a:r>
              <a:rPr lang="en-US" altLang="zh-CN" sz="1400" dirty="0"/>
              <a:t>(0,</a:t>
            </a:r>
            <a:r>
              <a:rPr lang="en-US" altLang="zh-CN" sz="1400" i="1" dirty="0"/>
              <a:t>neto</a:t>
            </a:r>
            <a:r>
              <a:rPr lang="en-US" altLang="zh-CN" sz="1400" dirty="0"/>
              <a:t>12)</a:t>
            </a:r>
          </a:p>
          <a:p>
            <a:r>
              <a:rPr lang="en-US" altLang="zh-CN" sz="1400" i="1" dirty="0"/>
              <a:t>Outo</a:t>
            </a:r>
            <a:r>
              <a:rPr lang="en-US" altLang="zh-CN" sz="1400" dirty="0"/>
              <a:t>13=</a:t>
            </a:r>
            <a:r>
              <a:rPr lang="en-US" altLang="zh-CN" sz="1400" i="1" dirty="0"/>
              <a:t>max</a:t>
            </a:r>
            <a:r>
              <a:rPr lang="en-US" altLang="zh-CN" sz="1400" dirty="0"/>
              <a:t>(0,</a:t>
            </a:r>
            <a:r>
              <a:rPr lang="en-US" altLang="zh-CN" sz="1400" i="1" dirty="0"/>
              <a:t>neto</a:t>
            </a:r>
            <a:r>
              <a:rPr lang="en-US" altLang="zh-CN" sz="1400" dirty="0"/>
              <a:t>13)</a:t>
            </a:r>
            <a:endParaRPr lang="zh-CN" altLang="en-US" sz="1400" dirty="0">
              <a:latin typeface="黑体" panose="02010609060101010101" pitchFamily="49" charset="-122"/>
              <a:ea typeface="黑体" panose="02010609060101010101" pitchFamily="49" charset="-122"/>
            </a:endParaRPr>
          </a:p>
          <a:p>
            <a:r>
              <a:rPr lang="en-US" altLang="zh-CN" sz="1400" i="1" dirty="0"/>
              <a:t>Outo2</a:t>
            </a:r>
            <a:r>
              <a:rPr lang="en-US" altLang="zh-CN" sz="1400" dirty="0"/>
              <a:t>1=</a:t>
            </a:r>
            <a:r>
              <a:rPr lang="en-US" altLang="zh-CN" sz="1400" i="1" dirty="0"/>
              <a:t>max</a:t>
            </a:r>
            <a:r>
              <a:rPr lang="en-US" altLang="zh-CN" sz="1400" dirty="0"/>
              <a:t>(0,</a:t>
            </a:r>
            <a:r>
              <a:rPr lang="en-US" altLang="zh-CN" sz="1400" i="1" dirty="0"/>
              <a:t>neto2</a:t>
            </a:r>
            <a:r>
              <a:rPr lang="en-US" altLang="zh-CN" sz="1400" dirty="0"/>
              <a:t>1)</a:t>
            </a:r>
            <a:endParaRPr lang="zh-CN" altLang="en-US" sz="1400" dirty="0">
              <a:latin typeface="黑体" panose="02010609060101010101" pitchFamily="49" charset="-122"/>
              <a:ea typeface="黑体" panose="02010609060101010101" pitchFamily="49" charset="-122"/>
            </a:endParaRPr>
          </a:p>
          <a:p>
            <a:r>
              <a:rPr lang="en-US" altLang="zh-CN" sz="1400" i="1" dirty="0"/>
              <a:t>Outo</a:t>
            </a:r>
            <a:r>
              <a:rPr lang="en-US" altLang="zh-CN" sz="1400" dirty="0"/>
              <a:t>22=</a:t>
            </a:r>
            <a:r>
              <a:rPr lang="en-US" altLang="zh-CN" sz="1400" i="1" dirty="0"/>
              <a:t>max</a:t>
            </a:r>
            <a:r>
              <a:rPr lang="en-US" altLang="zh-CN" sz="1400" dirty="0"/>
              <a:t>(0,</a:t>
            </a:r>
            <a:r>
              <a:rPr lang="en-US" altLang="zh-CN" sz="1400" i="1" dirty="0"/>
              <a:t>neto</a:t>
            </a:r>
            <a:r>
              <a:rPr lang="en-US" altLang="zh-CN" sz="1400" dirty="0"/>
              <a:t>22)</a:t>
            </a:r>
            <a:endParaRPr lang="zh-CN" altLang="en-US" sz="1400" dirty="0">
              <a:latin typeface="黑体" panose="02010609060101010101" pitchFamily="49" charset="-122"/>
              <a:ea typeface="黑体" panose="02010609060101010101" pitchFamily="49" charset="-122"/>
            </a:endParaRPr>
          </a:p>
          <a:p>
            <a:r>
              <a:rPr lang="en-US" altLang="zh-CN" sz="1400" i="1" dirty="0"/>
              <a:t>Outo</a:t>
            </a:r>
            <a:r>
              <a:rPr lang="en-US" altLang="zh-CN" sz="1400" dirty="0"/>
              <a:t>23=</a:t>
            </a:r>
            <a:r>
              <a:rPr lang="en-US" altLang="zh-CN" sz="1400" i="1" dirty="0"/>
              <a:t>max</a:t>
            </a:r>
            <a:r>
              <a:rPr lang="en-US" altLang="zh-CN" sz="1400" dirty="0"/>
              <a:t>(0,</a:t>
            </a:r>
            <a:r>
              <a:rPr lang="en-US" altLang="zh-CN" sz="1400" i="1" dirty="0"/>
              <a:t>neto</a:t>
            </a:r>
            <a:r>
              <a:rPr lang="en-US" altLang="zh-CN" sz="1400" dirty="0"/>
              <a:t>23)</a:t>
            </a:r>
            <a:endParaRPr lang="zh-CN" altLang="en-US" sz="1400" dirty="0">
              <a:latin typeface="黑体" panose="02010609060101010101" pitchFamily="49" charset="-122"/>
              <a:ea typeface="黑体" panose="02010609060101010101" pitchFamily="49" charset="-122"/>
            </a:endParaRPr>
          </a:p>
          <a:p>
            <a:r>
              <a:rPr lang="en-US" altLang="zh-CN" sz="1400" i="1" dirty="0"/>
              <a:t>Outo3</a:t>
            </a:r>
            <a:r>
              <a:rPr lang="en-US" altLang="zh-CN" sz="1400" dirty="0"/>
              <a:t>1=</a:t>
            </a:r>
            <a:r>
              <a:rPr lang="en-US" altLang="zh-CN" sz="1400" i="1" dirty="0"/>
              <a:t>max</a:t>
            </a:r>
            <a:r>
              <a:rPr lang="en-US" altLang="zh-CN" sz="1400" dirty="0"/>
              <a:t>(0,</a:t>
            </a:r>
            <a:r>
              <a:rPr lang="en-US" altLang="zh-CN" sz="1400" i="1" dirty="0"/>
              <a:t>neto3</a:t>
            </a:r>
            <a:r>
              <a:rPr lang="en-US" altLang="zh-CN" sz="1400" dirty="0"/>
              <a:t>1)</a:t>
            </a:r>
            <a:endParaRPr lang="zh-CN" altLang="en-US" sz="1400" dirty="0">
              <a:latin typeface="黑体" panose="02010609060101010101" pitchFamily="49" charset="-122"/>
              <a:ea typeface="黑体" panose="02010609060101010101" pitchFamily="49" charset="-122"/>
            </a:endParaRPr>
          </a:p>
          <a:p>
            <a:r>
              <a:rPr lang="en-US" altLang="zh-CN" sz="1400" i="1" dirty="0"/>
              <a:t>Outo</a:t>
            </a:r>
            <a:r>
              <a:rPr lang="en-US" altLang="zh-CN" sz="1400" dirty="0"/>
              <a:t>32=</a:t>
            </a:r>
            <a:r>
              <a:rPr lang="en-US" altLang="zh-CN" sz="1400" i="1" dirty="0"/>
              <a:t>max</a:t>
            </a:r>
            <a:r>
              <a:rPr lang="en-US" altLang="zh-CN" sz="1400" dirty="0"/>
              <a:t>(0,</a:t>
            </a:r>
            <a:r>
              <a:rPr lang="en-US" altLang="zh-CN" sz="1400" i="1" dirty="0"/>
              <a:t>neto</a:t>
            </a:r>
            <a:r>
              <a:rPr lang="en-US" altLang="zh-CN" sz="1400" dirty="0"/>
              <a:t>32)</a:t>
            </a:r>
            <a:endParaRPr lang="zh-CN" altLang="en-US" sz="1400" dirty="0">
              <a:latin typeface="黑体" panose="02010609060101010101" pitchFamily="49" charset="-122"/>
              <a:ea typeface="黑体" panose="02010609060101010101" pitchFamily="49" charset="-122"/>
            </a:endParaRPr>
          </a:p>
          <a:p>
            <a:r>
              <a:rPr lang="en-US" altLang="zh-CN" sz="1400" i="1" dirty="0"/>
              <a:t>Outo</a:t>
            </a:r>
            <a:r>
              <a:rPr lang="en-US" altLang="zh-CN" sz="1400" dirty="0"/>
              <a:t>33=</a:t>
            </a:r>
            <a:r>
              <a:rPr lang="en-US" altLang="zh-CN" sz="1400" i="1" dirty="0"/>
              <a:t>max</a:t>
            </a:r>
            <a:r>
              <a:rPr lang="en-US" altLang="zh-CN" sz="1400" dirty="0"/>
              <a:t>(0,</a:t>
            </a:r>
            <a:r>
              <a:rPr lang="en-US" altLang="zh-CN" sz="1400" i="1" dirty="0"/>
              <a:t>neto33</a:t>
            </a:r>
            <a:r>
              <a:rPr lang="en-US" altLang="zh-CN" sz="1400" dirty="0"/>
              <a:t>)</a:t>
            </a:r>
            <a:endParaRPr lang="zh-CN" altLang="en-US" sz="1400" dirty="0">
              <a:latin typeface="黑体" panose="02010609060101010101" pitchFamily="49" charset="-122"/>
              <a:ea typeface="黑体" panose="02010609060101010101" pitchFamily="49" charset="-122"/>
            </a:endParaRPr>
          </a:p>
        </p:txBody>
      </p:sp>
      <p:sp>
        <p:nvSpPr>
          <p:cNvPr id="3" name="矩形 2"/>
          <p:cNvSpPr/>
          <p:nvPr/>
        </p:nvSpPr>
        <p:spPr>
          <a:xfrm>
            <a:off x="1259632" y="3577605"/>
            <a:ext cx="3960440" cy="2031325"/>
          </a:xfrm>
          <a:prstGeom prst="rect">
            <a:avLst/>
          </a:prstGeom>
        </p:spPr>
        <p:txBody>
          <a:bodyPr wrap="square">
            <a:spAutoFit/>
          </a:bodyPr>
          <a:lstStyle/>
          <a:p>
            <a:r>
              <a:rPr lang="en-US" altLang="zh-CN" sz="1400" i="1" dirty="0"/>
              <a:t>neto</a:t>
            </a:r>
            <a:r>
              <a:rPr lang="en-US" altLang="zh-CN" sz="1400" dirty="0"/>
              <a:t>11=</a:t>
            </a:r>
            <a:r>
              <a:rPr lang="en-US" altLang="zh-CN" sz="1400" i="1" dirty="0"/>
              <a:t>i</a:t>
            </a:r>
            <a:r>
              <a:rPr lang="en-US" altLang="zh-CN" sz="1400" dirty="0"/>
              <a:t>11×</a:t>
            </a:r>
            <a:r>
              <a:rPr lang="en-US" altLang="zh-CN" sz="1400" i="1" dirty="0"/>
              <a:t>h</a:t>
            </a:r>
            <a:r>
              <a:rPr lang="en-US" altLang="zh-CN" sz="1400" dirty="0"/>
              <a:t>11+</a:t>
            </a:r>
            <a:r>
              <a:rPr lang="en-US" altLang="zh-CN" sz="1400" i="1" dirty="0"/>
              <a:t>i</a:t>
            </a:r>
            <a:r>
              <a:rPr lang="en-US" altLang="zh-CN" sz="1400" dirty="0"/>
              <a:t>12×</a:t>
            </a:r>
            <a:r>
              <a:rPr lang="en-US" altLang="zh-CN" sz="1400" i="1" dirty="0"/>
              <a:t>h</a:t>
            </a:r>
            <a:r>
              <a:rPr lang="en-US" altLang="zh-CN" sz="1400" dirty="0"/>
              <a:t>12+</a:t>
            </a:r>
            <a:r>
              <a:rPr lang="en-US" altLang="zh-CN" sz="1400" i="1" dirty="0"/>
              <a:t>i</a:t>
            </a:r>
            <a:r>
              <a:rPr lang="en-US" altLang="zh-CN" sz="1400" dirty="0"/>
              <a:t>21×</a:t>
            </a:r>
            <a:r>
              <a:rPr lang="en-US" altLang="zh-CN" sz="1400" i="1" dirty="0"/>
              <a:t>h</a:t>
            </a:r>
            <a:r>
              <a:rPr lang="en-US" altLang="zh-CN" sz="1400" dirty="0"/>
              <a:t>21+</a:t>
            </a:r>
            <a:r>
              <a:rPr lang="en-US" altLang="zh-CN" sz="1400" i="1" dirty="0"/>
              <a:t>i</a:t>
            </a:r>
            <a:r>
              <a:rPr lang="en-US" altLang="zh-CN" sz="1400" dirty="0"/>
              <a:t>22×</a:t>
            </a:r>
            <a:r>
              <a:rPr lang="en-US" altLang="zh-CN" sz="1400" i="1" dirty="0"/>
              <a:t>h</a:t>
            </a:r>
            <a:r>
              <a:rPr lang="en-US" altLang="zh-CN" sz="1400" dirty="0"/>
              <a:t>22</a:t>
            </a:r>
          </a:p>
          <a:p>
            <a:r>
              <a:rPr lang="en-US" altLang="zh-CN" sz="1400" i="1" dirty="0"/>
              <a:t>neto</a:t>
            </a:r>
            <a:r>
              <a:rPr lang="en-US" altLang="zh-CN" sz="1400" dirty="0"/>
              <a:t>12=</a:t>
            </a:r>
            <a:r>
              <a:rPr lang="en-US" altLang="zh-CN" sz="1400" i="1" dirty="0"/>
              <a:t>i</a:t>
            </a:r>
            <a:r>
              <a:rPr lang="en-US" altLang="zh-CN" sz="1400" dirty="0"/>
              <a:t>12×</a:t>
            </a:r>
            <a:r>
              <a:rPr lang="en-US" altLang="zh-CN" sz="1400" i="1" dirty="0"/>
              <a:t>h</a:t>
            </a:r>
            <a:r>
              <a:rPr lang="en-US" altLang="zh-CN" sz="1400" dirty="0"/>
              <a:t>11+</a:t>
            </a:r>
            <a:r>
              <a:rPr lang="en-US" altLang="zh-CN" sz="1400" i="1" dirty="0"/>
              <a:t>i</a:t>
            </a:r>
            <a:r>
              <a:rPr lang="en-US" altLang="zh-CN" sz="1400" dirty="0"/>
              <a:t>13×</a:t>
            </a:r>
            <a:r>
              <a:rPr lang="en-US" altLang="zh-CN" sz="1400" i="1" dirty="0"/>
              <a:t>h</a:t>
            </a:r>
            <a:r>
              <a:rPr lang="en-US" altLang="zh-CN" sz="1400" dirty="0"/>
              <a:t>12+</a:t>
            </a:r>
            <a:r>
              <a:rPr lang="en-US" altLang="zh-CN" sz="1400" i="1" dirty="0"/>
              <a:t>i</a:t>
            </a:r>
            <a:r>
              <a:rPr lang="en-US" altLang="zh-CN" sz="1400" dirty="0"/>
              <a:t>22×</a:t>
            </a:r>
            <a:r>
              <a:rPr lang="en-US" altLang="zh-CN" sz="1400" i="1" dirty="0"/>
              <a:t>h</a:t>
            </a:r>
            <a:r>
              <a:rPr lang="en-US" altLang="zh-CN" sz="1400" dirty="0"/>
              <a:t>21+</a:t>
            </a:r>
            <a:r>
              <a:rPr lang="en-US" altLang="zh-CN" sz="1400" i="1" dirty="0"/>
              <a:t>i</a:t>
            </a:r>
            <a:r>
              <a:rPr lang="en-US" altLang="zh-CN" sz="1400" dirty="0"/>
              <a:t>23×</a:t>
            </a:r>
            <a:r>
              <a:rPr lang="en-US" altLang="zh-CN" sz="1400" i="1" dirty="0"/>
              <a:t>h</a:t>
            </a:r>
            <a:r>
              <a:rPr lang="en-US" altLang="zh-CN" sz="1400" dirty="0"/>
              <a:t>22</a:t>
            </a:r>
          </a:p>
          <a:p>
            <a:r>
              <a:rPr lang="en-US" altLang="zh-CN" sz="1400" i="1" dirty="0"/>
              <a:t>neto</a:t>
            </a:r>
            <a:r>
              <a:rPr lang="en-US" altLang="zh-CN" sz="1400" dirty="0"/>
              <a:t>13=</a:t>
            </a:r>
            <a:r>
              <a:rPr lang="en-US" altLang="zh-CN" sz="1400" i="1" dirty="0"/>
              <a:t>i</a:t>
            </a:r>
            <a:r>
              <a:rPr lang="en-US" altLang="zh-CN" sz="1400" dirty="0"/>
              <a:t>13×</a:t>
            </a:r>
            <a:r>
              <a:rPr lang="en-US" altLang="zh-CN" sz="1400" i="1" dirty="0"/>
              <a:t>h</a:t>
            </a:r>
            <a:r>
              <a:rPr lang="en-US" altLang="zh-CN" sz="1400" dirty="0"/>
              <a:t>11+</a:t>
            </a:r>
            <a:r>
              <a:rPr lang="en-US" altLang="zh-CN" sz="1400" i="1" dirty="0"/>
              <a:t>i</a:t>
            </a:r>
            <a:r>
              <a:rPr lang="en-US" altLang="zh-CN" sz="1400" dirty="0"/>
              <a:t>14×</a:t>
            </a:r>
            <a:r>
              <a:rPr lang="en-US" altLang="zh-CN" sz="1400" i="1" dirty="0"/>
              <a:t>h</a:t>
            </a:r>
            <a:r>
              <a:rPr lang="en-US" altLang="zh-CN" sz="1400" dirty="0"/>
              <a:t>12+</a:t>
            </a:r>
            <a:r>
              <a:rPr lang="en-US" altLang="zh-CN" sz="1400" i="1" dirty="0"/>
              <a:t>i</a:t>
            </a:r>
            <a:r>
              <a:rPr lang="en-US" altLang="zh-CN" sz="1400" dirty="0"/>
              <a:t>23×</a:t>
            </a:r>
            <a:r>
              <a:rPr lang="en-US" altLang="zh-CN" sz="1400" i="1" dirty="0"/>
              <a:t>h</a:t>
            </a:r>
            <a:r>
              <a:rPr lang="en-US" altLang="zh-CN" sz="1400" dirty="0"/>
              <a:t>21+</a:t>
            </a:r>
            <a:r>
              <a:rPr lang="en-US" altLang="zh-CN" sz="1400" i="1" dirty="0"/>
              <a:t>i</a:t>
            </a:r>
            <a:r>
              <a:rPr lang="en-US" altLang="zh-CN" sz="1400" dirty="0"/>
              <a:t>24×</a:t>
            </a:r>
            <a:r>
              <a:rPr lang="en-US" altLang="zh-CN" sz="1400" i="1" dirty="0"/>
              <a:t>h</a:t>
            </a:r>
            <a:r>
              <a:rPr lang="en-US" altLang="zh-CN" sz="1400" dirty="0"/>
              <a:t>22</a:t>
            </a:r>
          </a:p>
          <a:p>
            <a:r>
              <a:rPr lang="en-US" altLang="zh-CN" sz="1400" i="1" dirty="0"/>
              <a:t>neto</a:t>
            </a:r>
            <a:r>
              <a:rPr lang="en-US" altLang="zh-CN" sz="1400" dirty="0"/>
              <a:t>21=</a:t>
            </a:r>
            <a:r>
              <a:rPr lang="en-US" altLang="zh-CN" sz="1400" i="1" dirty="0"/>
              <a:t>i</a:t>
            </a:r>
            <a:r>
              <a:rPr lang="en-US" altLang="zh-CN" sz="1400" dirty="0"/>
              <a:t>21×</a:t>
            </a:r>
            <a:r>
              <a:rPr lang="en-US" altLang="zh-CN" sz="1400" i="1" dirty="0"/>
              <a:t>h</a:t>
            </a:r>
            <a:r>
              <a:rPr lang="en-US" altLang="zh-CN" sz="1400" dirty="0"/>
              <a:t>11+</a:t>
            </a:r>
            <a:r>
              <a:rPr lang="en-US" altLang="zh-CN" sz="1400" i="1" dirty="0"/>
              <a:t>i</a:t>
            </a:r>
            <a:r>
              <a:rPr lang="en-US" altLang="zh-CN" sz="1400" dirty="0"/>
              <a:t>22×</a:t>
            </a:r>
            <a:r>
              <a:rPr lang="en-US" altLang="zh-CN" sz="1400" i="1" dirty="0"/>
              <a:t>h</a:t>
            </a:r>
            <a:r>
              <a:rPr lang="en-US" altLang="zh-CN" sz="1400" dirty="0"/>
              <a:t>12+</a:t>
            </a:r>
            <a:r>
              <a:rPr lang="en-US" altLang="zh-CN" sz="1400" i="1" dirty="0"/>
              <a:t>i</a:t>
            </a:r>
            <a:r>
              <a:rPr lang="en-US" altLang="zh-CN" sz="1400" dirty="0"/>
              <a:t>31×</a:t>
            </a:r>
            <a:r>
              <a:rPr lang="en-US" altLang="zh-CN" sz="1400" i="1" dirty="0"/>
              <a:t>h</a:t>
            </a:r>
            <a:r>
              <a:rPr lang="en-US" altLang="zh-CN" sz="1400" dirty="0"/>
              <a:t>21+</a:t>
            </a:r>
            <a:r>
              <a:rPr lang="en-US" altLang="zh-CN" sz="1400" i="1" dirty="0"/>
              <a:t>i</a:t>
            </a:r>
            <a:r>
              <a:rPr lang="en-US" altLang="zh-CN" sz="1400" dirty="0"/>
              <a:t>32×</a:t>
            </a:r>
            <a:r>
              <a:rPr lang="en-US" altLang="zh-CN" sz="1400" i="1" dirty="0"/>
              <a:t>h</a:t>
            </a:r>
            <a:r>
              <a:rPr lang="en-US" altLang="zh-CN" sz="1400" dirty="0"/>
              <a:t>22</a:t>
            </a:r>
          </a:p>
          <a:p>
            <a:r>
              <a:rPr lang="en-US" altLang="zh-CN" sz="1400" i="1" dirty="0"/>
              <a:t>neto</a:t>
            </a:r>
            <a:r>
              <a:rPr lang="en-US" altLang="zh-CN" sz="1400" dirty="0"/>
              <a:t>22=</a:t>
            </a:r>
            <a:r>
              <a:rPr lang="en-US" altLang="zh-CN" sz="1400" i="1" dirty="0"/>
              <a:t>i</a:t>
            </a:r>
            <a:r>
              <a:rPr lang="en-US" altLang="zh-CN" sz="1400" dirty="0"/>
              <a:t>22×</a:t>
            </a:r>
            <a:r>
              <a:rPr lang="en-US" altLang="zh-CN" sz="1400" i="1" dirty="0"/>
              <a:t>h</a:t>
            </a:r>
            <a:r>
              <a:rPr lang="en-US" altLang="zh-CN" sz="1400" dirty="0"/>
              <a:t>11+</a:t>
            </a:r>
            <a:r>
              <a:rPr lang="en-US" altLang="zh-CN" sz="1400" i="1" dirty="0"/>
              <a:t>i</a:t>
            </a:r>
            <a:r>
              <a:rPr lang="en-US" altLang="zh-CN" sz="1400" dirty="0"/>
              <a:t>23×</a:t>
            </a:r>
            <a:r>
              <a:rPr lang="en-US" altLang="zh-CN" sz="1400" i="1" dirty="0"/>
              <a:t>h</a:t>
            </a:r>
            <a:r>
              <a:rPr lang="en-US" altLang="zh-CN" sz="1400" dirty="0"/>
              <a:t>12+</a:t>
            </a:r>
            <a:r>
              <a:rPr lang="en-US" altLang="zh-CN" sz="1400" i="1" dirty="0"/>
              <a:t>i</a:t>
            </a:r>
            <a:r>
              <a:rPr lang="en-US" altLang="zh-CN" sz="1400" dirty="0"/>
              <a:t>32×</a:t>
            </a:r>
            <a:r>
              <a:rPr lang="en-US" altLang="zh-CN" sz="1400" i="1" dirty="0"/>
              <a:t>h</a:t>
            </a:r>
            <a:r>
              <a:rPr lang="en-US" altLang="zh-CN" sz="1400" dirty="0"/>
              <a:t>21+</a:t>
            </a:r>
            <a:r>
              <a:rPr lang="en-US" altLang="zh-CN" sz="1400" i="1" dirty="0"/>
              <a:t>i</a:t>
            </a:r>
            <a:r>
              <a:rPr lang="en-US" altLang="zh-CN" sz="1400" dirty="0"/>
              <a:t>33×</a:t>
            </a:r>
            <a:r>
              <a:rPr lang="en-US" altLang="zh-CN" sz="1400" i="1" dirty="0"/>
              <a:t>h</a:t>
            </a:r>
            <a:r>
              <a:rPr lang="en-US" altLang="zh-CN" sz="1400" dirty="0"/>
              <a:t>22</a:t>
            </a:r>
          </a:p>
          <a:p>
            <a:r>
              <a:rPr lang="en-US" altLang="zh-CN" sz="1400" i="1" dirty="0"/>
              <a:t>neto</a:t>
            </a:r>
            <a:r>
              <a:rPr lang="en-US" altLang="zh-CN" sz="1400" dirty="0"/>
              <a:t>23=</a:t>
            </a:r>
            <a:r>
              <a:rPr lang="en-US" altLang="zh-CN" sz="1400" i="1" dirty="0"/>
              <a:t>i</a:t>
            </a:r>
            <a:r>
              <a:rPr lang="en-US" altLang="zh-CN" sz="1400" dirty="0"/>
              <a:t>23×</a:t>
            </a:r>
            <a:r>
              <a:rPr lang="en-US" altLang="zh-CN" sz="1400" i="1" dirty="0"/>
              <a:t>h</a:t>
            </a:r>
            <a:r>
              <a:rPr lang="en-US" altLang="zh-CN" sz="1400" dirty="0"/>
              <a:t>11+</a:t>
            </a:r>
            <a:r>
              <a:rPr lang="en-US" altLang="zh-CN" sz="1400" i="1" dirty="0"/>
              <a:t>i</a:t>
            </a:r>
            <a:r>
              <a:rPr lang="en-US" altLang="zh-CN" sz="1400" dirty="0"/>
              <a:t>24×</a:t>
            </a:r>
            <a:r>
              <a:rPr lang="en-US" altLang="zh-CN" sz="1400" i="1" dirty="0"/>
              <a:t>h</a:t>
            </a:r>
            <a:r>
              <a:rPr lang="en-US" altLang="zh-CN" sz="1400" dirty="0"/>
              <a:t>12+</a:t>
            </a:r>
            <a:r>
              <a:rPr lang="en-US" altLang="zh-CN" sz="1400" i="1" dirty="0"/>
              <a:t>i</a:t>
            </a:r>
            <a:r>
              <a:rPr lang="en-US" altLang="zh-CN" sz="1400" dirty="0"/>
              <a:t>33×</a:t>
            </a:r>
            <a:r>
              <a:rPr lang="en-US" altLang="zh-CN" sz="1400" i="1" dirty="0"/>
              <a:t>h</a:t>
            </a:r>
            <a:r>
              <a:rPr lang="en-US" altLang="zh-CN" sz="1400" dirty="0"/>
              <a:t>21+</a:t>
            </a:r>
            <a:r>
              <a:rPr lang="en-US" altLang="zh-CN" sz="1400" i="1" dirty="0"/>
              <a:t>i</a:t>
            </a:r>
            <a:r>
              <a:rPr lang="en-US" altLang="zh-CN" sz="1400" dirty="0"/>
              <a:t>34×</a:t>
            </a:r>
            <a:r>
              <a:rPr lang="en-US" altLang="zh-CN" sz="1400" i="1" dirty="0"/>
              <a:t>h</a:t>
            </a:r>
            <a:r>
              <a:rPr lang="en-US" altLang="zh-CN" sz="1400" dirty="0"/>
              <a:t>22</a:t>
            </a:r>
          </a:p>
          <a:p>
            <a:r>
              <a:rPr lang="en-US" altLang="zh-CN" sz="1400" i="1" dirty="0"/>
              <a:t>neto</a:t>
            </a:r>
            <a:r>
              <a:rPr lang="en-US" altLang="zh-CN" sz="1400" dirty="0"/>
              <a:t>31=</a:t>
            </a:r>
            <a:r>
              <a:rPr lang="en-US" altLang="zh-CN" sz="1400" i="1" dirty="0"/>
              <a:t>i</a:t>
            </a:r>
            <a:r>
              <a:rPr lang="en-US" altLang="zh-CN" sz="1400" dirty="0"/>
              <a:t>31×</a:t>
            </a:r>
            <a:r>
              <a:rPr lang="en-US" altLang="zh-CN" sz="1400" i="1" dirty="0"/>
              <a:t>h</a:t>
            </a:r>
            <a:r>
              <a:rPr lang="en-US" altLang="zh-CN" sz="1400" dirty="0"/>
              <a:t>11+</a:t>
            </a:r>
            <a:r>
              <a:rPr lang="en-US" altLang="zh-CN" sz="1400" i="1" dirty="0"/>
              <a:t>i</a:t>
            </a:r>
            <a:r>
              <a:rPr lang="en-US" altLang="zh-CN" sz="1400" dirty="0"/>
              <a:t>32×</a:t>
            </a:r>
            <a:r>
              <a:rPr lang="en-US" altLang="zh-CN" sz="1400" i="1" dirty="0"/>
              <a:t>h</a:t>
            </a:r>
            <a:r>
              <a:rPr lang="en-US" altLang="zh-CN" sz="1400" dirty="0"/>
              <a:t>12+</a:t>
            </a:r>
            <a:r>
              <a:rPr lang="en-US" altLang="zh-CN" sz="1400" i="1" dirty="0"/>
              <a:t>i</a:t>
            </a:r>
            <a:r>
              <a:rPr lang="en-US" altLang="zh-CN" sz="1400" dirty="0"/>
              <a:t>41×</a:t>
            </a:r>
            <a:r>
              <a:rPr lang="en-US" altLang="zh-CN" sz="1400" i="1" dirty="0"/>
              <a:t>h</a:t>
            </a:r>
            <a:r>
              <a:rPr lang="en-US" altLang="zh-CN" sz="1400" dirty="0"/>
              <a:t>21+</a:t>
            </a:r>
            <a:r>
              <a:rPr lang="en-US" altLang="zh-CN" sz="1400" i="1" dirty="0"/>
              <a:t>i</a:t>
            </a:r>
            <a:r>
              <a:rPr lang="en-US" altLang="zh-CN" sz="1400" dirty="0"/>
              <a:t>42×</a:t>
            </a:r>
            <a:r>
              <a:rPr lang="en-US" altLang="zh-CN" sz="1400" i="1" dirty="0"/>
              <a:t>h</a:t>
            </a:r>
            <a:r>
              <a:rPr lang="en-US" altLang="zh-CN" sz="1400" dirty="0"/>
              <a:t>22</a:t>
            </a:r>
          </a:p>
          <a:p>
            <a:r>
              <a:rPr lang="en-US" altLang="zh-CN" sz="1400" i="1" dirty="0"/>
              <a:t>neto</a:t>
            </a:r>
            <a:r>
              <a:rPr lang="en-US" altLang="zh-CN" sz="1400" dirty="0"/>
              <a:t>32=</a:t>
            </a:r>
            <a:r>
              <a:rPr lang="en-US" altLang="zh-CN" sz="1400" i="1" dirty="0"/>
              <a:t>i</a:t>
            </a:r>
            <a:r>
              <a:rPr lang="en-US" altLang="zh-CN" sz="1400" dirty="0"/>
              <a:t>32×</a:t>
            </a:r>
            <a:r>
              <a:rPr lang="en-US" altLang="zh-CN" sz="1400" i="1" dirty="0"/>
              <a:t>h</a:t>
            </a:r>
            <a:r>
              <a:rPr lang="en-US" altLang="zh-CN" sz="1400" dirty="0"/>
              <a:t>11+</a:t>
            </a:r>
            <a:r>
              <a:rPr lang="en-US" altLang="zh-CN" sz="1400" i="1" dirty="0"/>
              <a:t>i</a:t>
            </a:r>
            <a:r>
              <a:rPr lang="en-US" altLang="zh-CN" sz="1400" dirty="0"/>
              <a:t>33×</a:t>
            </a:r>
            <a:r>
              <a:rPr lang="en-US" altLang="zh-CN" sz="1400" i="1" dirty="0"/>
              <a:t>h</a:t>
            </a:r>
            <a:r>
              <a:rPr lang="en-US" altLang="zh-CN" sz="1400" dirty="0"/>
              <a:t>12+</a:t>
            </a:r>
            <a:r>
              <a:rPr lang="en-US" altLang="zh-CN" sz="1400" i="1" dirty="0"/>
              <a:t>i</a:t>
            </a:r>
            <a:r>
              <a:rPr lang="en-US" altLang="zh-CN" sz="1400" dirty="0"/>
              <a:t>42×</a:t>
            </a:r>
            <a:r>
              <a:rPr lang="en-US" altLang="zh-CN" sz="1400" i="1" dirty="0"/>
              <a:t>h</a:t>
            </a:r>
            <a:r>
              <a:rPr lang="en-US" altLang="zh-CN" sz="1400" dirty="0"/>
              <a:t>21+</a:t>
            </a:r>
            <a:r>
              <a:rPr lang="en-US" altLang="zh-CN" sz="1400" i="1" dirty="0"/>
              <a:t>i</a:t>
            </a:r>
            <a:r>
              <a:rPr lang="en-US" altLang="zh-CN" sz="1400" dirty="0"/>
              <a:t>43×</a:t>
            </a:r>
            <a:r>
              <a:rPr lang="en-US" altLang="zh-CN" sz="1400" i="1" dirty="0"/>
              <a:t>h</a:t>
            </a:r>
            <a:r>
              <a:rPr lang="en-US" altLang="zh-CN" sz="1400" dirty="0"/>
              <a:t>22</a:t>
            </a:r>
          </a:p>
          <a:p>
            <a:r>
              <a:rPr lang="en-US" altLang="zh-CN" sz="1400" i="1" dirty="0"/>
              <a:t>neto</a:t>
            </a:r>
            <a:r>
              <a:rPr lang="en-US" altLang="zh-CN" sz="1400" dirty="0"/>
              <a:t>33=</a:t>
            </a:r>
            <a:r>
              <a:rPr lang="en-US" altLang="zh-CN" sz="1400" i="1" dirty="0"/>
              <a:t>i</a:t>
            </a:r>
            <a:r>
              <a:rPr lang="en-US" altLang="zh-CN" sz="1400" dirty="0"/>
              <a:t>33×</a:t>
            </a:r>
            <a:r>
              <a:rPr lang="en-US" altLang="zh-CN" sz="1400" i="1" dirty="0"/>
              <a:t>h</a:t>
            </a:r>
            <a:r>
              <a:rPr lang="en-US" altLang="zh-CN" sz="1400" dirty="0"/>
              <a:t>11+</a:t>
            </a:r>
            <a:r>
              <a:rPr lang="en-US" altLang="zh-CN" sz="1400" i="1" dirty="0"/>
              <a:t>i</a:t>
            </a:r>
            <a:r>
              <a:rPr lang="en-US" altLang="zh-CN" sz="1400" dirty="0"/>
              <a:t>34×</a:t>
            </a:r>
            <a:r>
              <a:rPr lang="en-US" altLang="zh-CN" sz="1400" i="1" dirty="0"/>
              <a:t>h</a:t>
            </a:r>
            <a:r>
              <a:rPr lang="en-US" altLang="zh-CN" sz="1400" dirty="0"/>
              <a:t>12+</a:t>
            </a:r>
            <a:r>
              <a:rPr lang="en-US" altLang="zh-CN" sz="1400" i="1" dirty="0"/>
              <a:t>i</a:t>
            </a:r>
            <a:r>
              <a:rPr lang="en-US" altLang="zh-CN" sz="1400" dirty="0"/>
              <a:t>43×</a:t>
            </a:r>
            <a:r>
              <a:rPr lang="en-US" altLang="zh-CN" sz="1400" i="1" dirty="0"/>
              <a:t>h</a:t>
            </a:r>
            <a:r>
              <a:rPr lang="en-US" altLang="zh-CN" sz="1400" dirty="0"/>
              <a:t>21+</a:t>
            </a:r>
            <a:r>
              <a:rPr lang="en-US" altLang="zh-CN" sz="1400" i="1" dirty="0"/>
              <a:t>i</a:t>
            </a:r>
            <a:r>
              <a:rPr lang="en-US" altLang="zh-CN" sz="1400" dirty="0"/>
              <a:t>44×</a:t>
            </a:r>
            <a:r>
              <a:rPr lang="en-US" altLang="zh-CN" sz="1400" i="1" dirty="0"/>
              <a:t>h</a:t>
            </a:r>
            <a:r>
              <a:rPr lang="en-US" altLang="zh-CN" sz="1400" dirty="0"/>
              <a:t>22</a:t>
            </a:r>
            <a:endParaRPr lang="zh-CN" altLang="en-US" sz="1400" dirty="0"/>
          </a:p>
        </p:txBody>
      </p:sp>
      <p:sp>
        <p:nvSpPr>
          <p:cNvPr id="9" name="矩形 8"/>
          <p:cNvSpPr/>
          <p:nvPr/>
        </p:nvSpPr>
        <p:spPr>
          <a:xfrm>
            <a:off x="755576" y="980728"/>
            <a:ext cx="1647800"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示例：</a:t>
            </a:r>
          </a:p>
        </p:txBody>
      </p:sp>
      <p:pic>
        <p:nvPicPr>
          <p:cNvPr id="11"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75656" y="974601"/>
            <a:ext cx="6991350" cy="2238375"/>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2" name="矩形 11"/>
          <p:cNvSpPr/>
          <p:nvPr/>
        </p:nvSpPr>
        <p:spPr>
          <a:xfrm>
            <a:off x="755576" y="5569495"/>
            <a:ext cx="2265982"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计算池化层的输入和输出：</a:t>
            </a:r>
          </a:p>
        </p:txBody>
      </p:sp>
      <p:sp>
        <p:nvSpPr>
          <p:cNvPr id="4" name="矩形 3"/>
          <p:cNvSpPr/>
          <p:nvPr/>
        </p:nvSpPr>
        <p:spPr>
          <a:xfrm>
            <a:off x="1331640" y="5877272"/>
            <a:ext cx="3379836" cy="369332"/>
          </a:xfrm>
          <a:prstGeom prst="rect">
            <a:avLst/>
          </a:prstGeom>
        </p:spPr>
        <p:txBody>
          <a:bodyPr wrap="none">
            <a:spAutoFit/>
          </a:bodyPr>
          <a:lstStyle/>
          <a:p>
            <a:r>
              <a:rPr lang="en-US" altLang="zh-CN" i="1" dirty="0"/>
              <a:t>netm</a:t>
            </a:r>
            <a:r>
              <a:rPr lang="en-US" altLang="zh-CN" dirty="0"/>
              <a:t>11=</a:t>
            </a:r>
            <a:r>
              <a:rPr lang="en-US" altLang="zh-CN" i="1" dirty="0"/>
              <a:t>max</a:t>
            </a:r>
            <a:r>
              <a:rPr lang="en-US" altLang="zh-CN" dirty="0"/>
              <a:t>(</a:t>
            </a:r>
            <a:r>
              <a:rPr lang="en-US" altLang="zh-CN" i="1" dirty="0"/>
              <a:t>o</a:t>
            </a:r>
            <a:r>
              <a:rPr lang="en-US" altLang="zh-CN" dirty="0"/>
              <a:t>11,</a:t>
            </a:r>
            <a:r>
              <a:rPr lang="en-US" altLang="zh-CN" i="1" dirty="0"/>
              <a:t>o</a:t>
            </a:r>
            <a:r>
              <a:rPr lang="en-US" altLang="zh-CN" dirty="0"/>
              <a:t>12,</a:t>
            </a:r>
            <a:r>
              <a:rPr lang="en-US" altLang="zh-CN" i="1" dirty="0"/>
              <a:t>o</a:t>
            </a:r>
            <a:r>
              <a:rPr lang="en-US" altLang="zh-CN" dirty="0"/>
              <a:t>21,</a:t>
            </a:r>
            <a:r>
              <a:rPr lang="en-US" altLang="zh-CN" i="1" dirty="0"/>
              <a:t>o</a:t>
            </a:r>
            <a:r>
              <a:rPr lang="en-US" altLang="zh-CN" dirty="0"/>
              <a:t>22)=1</a:t>
            </a:r>
            <a:endParaRPr lang="zh-CN" altLang="en-US" dirty="0"/>
          </a:p>
        </p:txBody>
      </p:sp>
      <p:sp>
        <p:nvSpPr>
          <p:cNvPr id="5" name="矩形 4"/>
          <p:cNvSpPr/>
          <p:nvPr/>
        </p:nvSpPr>
        <p:spPr>
          <a:xfrm>
            <a:off x="1331640" y="6165304"/>
            <a:ext cx="1985223" cy="369332"/>
          </a:xfrm>
          <a:prstGeom prst="rect">
            <a:avLst/>
          </a:prstGeom>
        </p:spPr>
        <p:txBody>
          <a:bodyPr wrap="none">
            <a:spAutoFit/>
          </a:bodyPr>
          <a:lstStyle/>
          <a:p>
            <a:r>
              <a:rPr lang="en-US" altLang="zh-CN" i="1" dirty="0"/>
              <a:t>outm</a:t>
            </a:r>
            <a:r>
              <a:rPr lang="en-US" altLang="zh-CN" dirty="0"/>
              <a:t>11=</a:t>
            </a:r>
            <a:r>
              <a:rPr lang="en-US" altLang="zh-CN" i="1" dirty="0"/>
              <a:t>netm</a:t>
            </a:r>
            <a:r>
              <a:rPr lang="en-US" altLang="zh-CN" dirty="0"/>
              <a:t>11=1</a:t>
            </a:r>
            <a:endParaRPr lang="zh-CN" altLang="en-US" dirty="0"/>
          </a:p>
        </p:txBody>
      </p:sp>
    </p:spTree>
    <p:custDataLst>
      <p:tags r:id="rId1"/>
    </p:custDataLst>
    <p:extLst>
      <p:ext uri="{BB962C8B-B14F-4D97-AF65-F5344CB8AC3E}">
        <p14:creationId xmlns:p14="http://schemas.microsoft.com/office/powerpoint/2010/main" val="1533188950"/>
      </p:ext>
    </p:extLst>
  </p:cSld>
  <p:clrMapOvr>
    <a:masterClrMapping/>
  </p:clrMapOvr>
  <p:transition spd="slow">
    <p:wipe dir="d"/>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12304"/>
          </a:xfrm>
        </p:spPr>
        <p:txBody>
          <a:bodyPr>
            <a:normAutofit fontScale="90000"/>
          </a:bodyPr>
          <a:lstStyle/>
          <a:p>
            <a:r>
              <a:rPr lang="en-US" altLang="zh-CN" dirty="0"/>
              <a:t>CNN</a:t>
            </a:r>
            <a:r>
              <a:rPr lang="zh-CN" altLang="en-US" dirty="0"/>
              <a:t>卷积层反向传播</a:t>
            </a:r>
            <a:endParaRPr lang="en-US" dirty="0"/>
          </a:p>
        </p:txBody>
      </p:sp>
      <p:sp>
        <p:nvSpPr>
          <p:cNvPr id="7" name="矩形 6"/>
          <p:cNvSpPr/>
          <p:nvPr/>
        </p:nvSpPr>
        <p:spPr>
          <a:xfrm>
            <a:off x="899592" y="908720"/>
            <a:ext cx="5328592" cy="30777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首先计算卷积的上一层的第一个元素</a:t>
            </a:r>
            <a:r>
              <a:rPr lang="en-US" altLang="zh-CN" sz="1400" dirty="0">
                <a:solidFill>
                  <a:srgbClr val="00B050"/>
                </a:solidFill>
                <a:latin typeface="微软雅黑" panose="020B0503020204020204" pitchFamily="34" charset="-122"/>
                <a:ea typeface="微软雅黑" panose="020B0503020204020204" pitchFamily="34" charset="-122"/>
              </a:rPr>
              <a:t>i11</a:t>
            </a:r>
            <a:r>
              <a:rPr lang="zh-CN" altLang="en-US" sz="1400" dirty="0">
                <a:solidFill>
                  <a:srgbClr val="00B050"/>
                </a:solidFill>
                <a:latin typeface="微软雅黑" panose="020B0503020204020204" pitchFamily="34" charset="-122"/>
                <a:ea typeface="微软雅黑" panose="020B0503020204020204" pitchFamily="34" charset="-122"/>
              </a:rPr>
              <a:t>的误差项</a:t>
            </a:r>
            <a:r>
              <a:rPr lang="en-US" altLang="zh-CN" sz="1400" dirty="0">
                <a:solidFill>
                  <a:srgbClr val="00B050"/>
                </a:solidFill>
                <a:latin typeface="微软雅黑" panose="020B0503020204020204" pitchFamily="34" charset="-122"/>
                <a:ea typeface="微软雅黑" panose="020B0503020204020204" pitchFamily="34" charset="-122"/>
              </a:rPr>
              <a:t>δ11</a:t>
            </a:r>
            <a:r>
              <a:rPr lang="zh-CN" altLang="en-US" sz="1400" dirty="0">
                <a:latin typeface="微软雅黑" panose="020B0503020204020204" pitchFamily="34" charset="-122"/>
                <a:ea typeface="微软雅黑" panose="020B0503020204020204" pitchFamily="34" charset="-122"/>
              </a:rPr>
              <a:t>：</a:t>
            </a:r>
          </a:p>
        </p:txBody>
      </p:sp>
      <p:sp>
        <p:nvSpPr>
          <p:cNvPr id="8" name="矩形 7"/>
          <p:cNvSpPr/>
          <p:nvPr/>
        </p:nvSpPr>
        <p:spPr>
          <a:xfrm>
            <a:off x="899592" y="2204864"/>
            <a:ext cx="2736304" cy="30777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然后对输入元素</a:t>
            </a:r>
            <a:r>
              <a:rPr lang="en-US" altLang="zh-CN" sz="1400" dirty="0" err="1">
                <a:solidFill>
                  <a:srgbClr val="00B050"/>
                </a:solidFill>
                <a:latin typeface="微软雅黑" panose="020B0503020204020204" pitchFamily="34" charset="-122"/>
                <a:ea typeface="微软雅黑" panose="020B0503020204020204" pitchFamily="34" charset="-122"/>
              </a:rPr>
              <a:t>i</a:t>
            </a:r>
            <a:r>
              <a:rPr lang="en-US" altLang="zh-CN" sz="1400" dirty="0">
                <a:solidFill>
                  <a:srgbClr val="00B050"/>
                </a:solidFill>
                <a:latin typeface="微软雅黑" panose="020B0503020204020204" pitchFamily="34" charset="-122"/>
                <a:ea typeface="微软雅黑" panose="020B0503020204020204" pitchFamily="34" charset="-122"/>
              </a:rPr>
              <a:t>(</a:t>
            </a:r>
            <a:r>
              <a:rPr lang="en-US" altLang="zh-CN" sz="1400" dirty="0" err="1">
                <a:solidFill>
                  <a:srgbClr val="00B050"/>
                </a:solidFill>
                <a:latin typeface="微软雅黑" panose="020B0503020204020204" pitchFamily="34" charset="-122"/>
                <a:ea typeface="微软雅黑" panose="020B0503020204020204" pitchFamily="34" charset="-122"/>
              </a:rPr>
              <a:t>i,j</a:t>
            </a:r>
            <a:r>
              <a:rPr lang="en-US" altLang="zh-CN" sz="1400" dirty="0">
                <a:solidFill>
                  <a:srgbClr val="00B050"/>
                </a:solidFill>
                <a:latin typeface="微软雅黑" panose="020B0503020204020204" pitchFamily="34" charset="-122"/>
                <a:ea typeface="微软雅黑" panose="020B0503020204020204" pitchFamily="34" charset="-122"/>
              </a:rPr>
              <a:t>)</a:t>
            </a:r>
            <a:r>
              <a:rPr lang="zh-CN" altLang="en-US" sz="1400" dirty="0">
                <a:solidFill>
                  <a:srgbClr val="00B050"/>
                </a:solidFill>
                <a:latin typeface="微软雅黑" panose="020B0503020204020204" pitchFamily="34" charset="-122"/>
                <a:ea typeface="微软雅黑" panose="020B0503020204020204" pitchFamily="34" charset="-122"/>
              </a:rPr>
              <a:t>求偏导</a:t>
            </a:r>
            <a:r>
              <a:rPr lang="zh-CN" altLang="en-US" sz="1400" dirty="0">
                <a:latin typeface="微软雅黑" panose="020B0503020204020204" pitchFamily="34" charset="-122"/>
                <a:ea typeface="微软雅黑" panose="020B0503020204020204" pitchFamily="34" charset="-122"/>
              </a:rPr>
              <a:t>：</a:t>
            </a:r>
          </a:p>
        </p:txBody>
      </p:sp>
      <p:pic>
        <p:nvPicPr>
          <p:cNvPr id="12290"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86322" y="2564904"/>
            <a:ext cx="885825" cy="295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1"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113509" y="2348880"/>
            <a:ext cx="1981200" cy="809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2" name="Picture 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57525" y="3140968"/>
            <a:ext cx="3086100" cy="752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3" name="Picture 5"/>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501552" y="3212976"/>
            <a:ext cx="838200" cy="276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4" name="Picture 6"/>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186286" y="3933056"/>
            <a:ext cx="3133725" cy="733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5" name="Picture 7"/>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228950" y="4666481"/>
            <a:ext cx="3143250" cy="704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6" name="Picture 8"/>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249141" y="5329386"/>
            <a:ext cx="3267075" cy="1123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7" name="Picture 9"/>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528986" y="4061643"/>
            <a:ext cx="781050" cy="238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8" name="Picture 10"/>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494706" y="4685531"/>
            <a:ext cx="790575" cy="247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9" name="Picture 11"/>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500411" y="5371331"/>
            <a:ext cx="828675" cy="276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2" name="Picture 2"/>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234183" y="1340768"/>
            <a:ext cx="3981450" cy="60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矩形 17"/>
          <p:cNvSpPr/>
          <p:nvPr/>
        </p:nvSpPr>
        <p:spPr>
          <a:xfrm>
            <a:off x="1403648" y="6381328"/>
            <a:ext cx="3356693" cy="307777"/>
          </a:xfrm>
          <a:prstGeom prst="rect">
            <a:avLst/>
          </a:prstGeom>
        </p:spPr>
        <p:txBody>
          <a:bodyPr wrap="square">
            <a:spAutoFit/>
          </a:bodyPr>
          <a:lstStyle/>
          <a:p>
            <a:r>
              <a:rPr lang="zh-CN" altLang="en-US" sz="1400" dirty="0">
                <a:solidFill>
                  <a:schemeClr val="bg2">
                    <a:lumMod val="25000"/>
                  </a:schemeClr>
                </a:solidFill>
                <a:latin typeface="微软雅黑" panose="020B0503020204020204" pitchFamily="34" charset="-122"/>
                <a:ea typeface="微软雅黑" panose="020B0503020204020204" pitchFamily="34" charset="-122"/>
              </a:rPr>
              <a:t>同样的方计算其他元素对误差的偏导。</a:t>
            </a:r>
          </a:p>
        </p:txBody>
      </p:sp>
    </p:spTree>
    <p:custDataLst>
      <p:tags r:id="rId1"/>
    </p:custDataLst>
    <p:extLst>
      <p:ext uri="{BB962C8B-B14F-4D97-AF65-F5344CB8AC3E}">
        <p14:creationId xmlns:p14="http://schemas.microsoft.com/office/powerpoint/2010/main" val="874434295"/>
      </p:ext>
    </p:extLst>
  </p:cSld>
  <p:clrMapOvr>
    <a:masterClrMapping/>
  </p:clrMapOvr>
  <p:transition spd="slow">
    <p:wipe di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55576" y="188640"/>
            <a:ext cx="7167849" cy="620385"/>
          </a:xfrm>
          <a:prstGeom prst="rect">
            <a:avLst/>
          </a:prstGeom>
          <a:noFill/>
        </p:spPr>
        <p:txBody>
          <a:bodyPr wrap="square" rtlCol="0">
            <a:noAutofit/>
          </a:bodyPr>
          <a:lstStyle/>
          <a:p>
            <a:r>
              <a:rPr lang="zh-CN" altLang="en-US" sz="4000" dirty="0"/>
              <a:t>人的视网膜如何工作</a:t>
            </a:r>
            <a:endParaRPr lang="en-US" sz="4000" dirty="0"/>
          </a:p>
        </p:txBody>
      </p:sp>
      <p:pic>
        <p:nvPicPr>
          <p:cNvPr id="8" name="Picture 7"/>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20753331" flipH="1">
            <a:off x="387896" y="-209970"/>
            <a:ext cx="2895600" cy="6861081"/>
          </a:xfrm>
          <a:prstGeom prst="rect">
            <a:avLst/>
          </a:prstGeom>
        </p:spPr>
      </p:pic>
      <p:pic>
        <p:nvPicPr>
          <p:cNvPr id="16386" name="Picture 2" descr="https://pic1.zhimg.com/80/v2-fb317d23b973644c59d84cd4c7ede3c1_hd.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56061" y="836712"/>
            <a:ext cx="6915150" cy="456247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51520" y="5469031"/>
            <a:ext cx="8712968" cy="1077218"/>
          </a:xfrm>
          <a:prstGeom prst="rect">
            <a:avLst/>
          </a:prstGeom>
        </p:spPr>
        <p:txBody>
          <a:bodyPr wrap="square">
            <a:spAutoFit/>
          </a:bodyPr>
          <a:lstStyle/>
          <a:p>
            <a:r>
              <a:rPr lang="zh-CN" altLang="en-US" sz="1600" dirty="0">
                <a:solidFill>
                  <a:srgbClr val="002060"/>
                </a:solidFill>
                <a:latin typeface="方正兰亭超细黑简体" panose="02000000000000000000" pitchFamily="2" charset="-122"/>
                <a:ea typeface="方正兰亭超细黑简体" panose="02000000000000000000" pitchFamily="2" charset="-122"/>
              </a:rPr>
              <a:t>视网膜有十层结构、其中三层被神经元占据。这十层结构在图中上而下分别是：色素上皮层，视锥、</a:t>
            </a:r>
            <a:r>
              <a:rPr lang="zh-CN" altLang="en-US" sz="1600" dirty="0">
                <a:solidFill>
                  <a:srgbClr val="002060"/>
                </a:solidFill>
                <a:latin typeface="方正兰亭超细黑简体" panose="02000000000000000000" pitchFamily="2" charset="-122"/>
                <a:ea typeface="方正兰亭超细黑简体" panose="02000000000000000000" pitchFamily="2" charset="-122"/>
                <a:hlinkClick r:id="rId5"/>
              </a:rPr>
              <a:t>视杆细胞</a:t>
            </a:r>
            <a:r>
              <a:rPr lang="zh-CN" altLang="en-US" sz="1600" dirty="0">
                <a:solidFill>
                  <a:srgbClr val="002060"/>
                </a:solidFill>
                <a:latin typeface="方正兰亭超细黑简体" panose="02000000000000000000" pitchFamily="2" charset="-122"/>
                <a:ea typeface="方正兰亭超细黑简体" panose="02000000000000000000" pitchFamily="2" charset="-122"/>
              </a:rPr>
              <a:t>层，外界膜，外颗粒层，外丛状层，内颗粒层，内丛状层，神经节细胞层，神经纤维层，内界膜。其中负责接受光信号（也就是网络的输入层）的是视锥、视杆细胞（感光细胞）层（</a:t>
            </a:r>
            <a:r>
              <a:rPr lang="en-US" altLang="zh-CN" sz="1600" dirty="0">
                <a:solidFill>
                  <a:srgbClr val="002060"/>
                </a:solidFill>
                <a:latin typeface="方正兰亭超细黑简体" panose="02000000000000000000" pitchFamily="2" charset="-122"/>
                <a:ea typeface="方正兰亭超细黑简体" panose="02000000000000000000" pitchFamily="2" charset="-122"/>
              </a:rPr>
              <a:t>Rods and cones layer</a:t>
            </a:r>
            <a:r>
              <a:rPr lang="zh-CN" altLang="en-US" sz="1600" dirty="0">
                <a:solidFill>
                  <a:srgbClr val="002060"/>
                </a:solidFill>
                <a:latin typeface="方正兰亭超细黑简体" panose="02000000000000000000" pitchFamily="2" charset="-122"/>
                <a:ea typeface="方正兰亭超细黑简体" panose="02000000000000000000" pitchFamily="2" charset="-122"/>
              </a:rPr>
              <a:t>）。</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12304"/>
          </a:xfrm>
        </p:spPr>
        <p:txBody>
          <a:bodyPr>
            <a:normAutofit fontScale="90000"/>
          </a:bodyPr>
          <a:lstStyle/>
          <a:p>
            <a:r>
              <a:rPr lang="en-US" altLang="zh-CN" dirty="0"/>
              <a:t>CNN</a:t>
            </a:r>
            <a:r>
              <a:rPr lang="zh-CN" altLang="en-US" dirty="0"/>
              <a:t>卷积层反向传播</a:t>
            </a:r>
            <a:endParaRPr lang="en-US" dirty="0"/>
          </a:p>
        </p:txBody>
      </p:sp>
      <p:sp>
        <p:nvSpPr>
          <p:cNvPr id="7" name="矩形 6"/>
          <p:cNvSpPr/>
          <p:nvPr/>
        </p:nvSpPr>
        <p:spPr>
          <a:xfrm>
            <a:off x="899592" y="908720"/>
            <a:ext cx="5832648" cy="30777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观察一下上面几个式子的规律，归纳一下，可以得到如下表达式</a:t>
            </a:r>
            <a:r>
              <a:rPr lang="zh-CN" altLang="en-US" sz="1400" dirty="0">
                <a:latin typeface="微软雅黑" panose="020B0503020204020204" pitchFamily="34" charset="-122"/>
                <a:ea typeface="微软雅黑" panose="020B0503020204020204" pitchFamily="34" charset="-122"/>
              </a:rPr>
              <a:t>：</a:t>
            </a:r>
          </a:p>
        </p:txBody>
      </p:sp>
      <p:pic>
        <p:nvPicPr>
          <p:cNvPr id="6146"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051720" y="1340768"/>
            <a:ext cx="4791075" cy="1333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矩形 5"/>
          <p:cNvSpPr/>
          <p:nvPr/>
        </p:nvSpPr>
        <p:spPr>
          <a:xfrm>
            <a:off x="971600" y="2708920"/>
            <a:ext cx="6336704" cy="523220"/>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图中的卷积核进行了</a:t>
            </a:r>
            <a:r>
              <a:rPr lang="en-US" altLang="zh-CN" sz="1400" dirty="0">
                <a:solidFill>
                  <a:srgbClr val="00B050"/>
                </a:solidFill>
                <a:latin typeface="微软雅黑" panose="020B0503020204020204" pitchFamily="34" charset="-122"/>
                <a:ea typeface="微软雅黑" panose="020B0503020204020204" pitchFamily="34" charset="-122"/>
              </a:rPr>
              <a:t>180°</a:t>
            </a:r>
            <a:r>
              <a:rPr lang="zh-CN" altLang="en-US" sz="1400" dirty="0">
                <a:solidFill>
                  <a:srgbClr val="00B050"/>
                </a:solidFill>
                <a:latin typeface="微软雅黑" panose="020B0503020204020204" pitchFamily="34" charset="-122"/>
                <a:ea typeface="微软雅黑" panose="020B0503020204020204" pitchFamily="34" charset="-122"/>
              </a:rPr>
              <a:t>翻转，与这一层的误差敏感项矩阵</a:t>
            </a:r>
            <a:r>
              <a:rPr lang="en-US" altLang="zh-CN" sz="1400" dirty="0">
                <a:solidFill>
                  <a:srgbClr val="00B050"/>
                </a:solidFill>
                <a:latin typeface="微软雅黑" panose="020B0503020204020204" pitchFamily="34" charset="-122"/>
                <a:ea typeface="微软雅黑" panose="020B0503020204020204" pitchFamily="34" charset="-122"/>
              </a:rPr>
              <a:t>Delta</a:t>
            </a:r>
            <a:r>
              <a:rPr lang="zh-CN" altLang="en-US" sz="1400" dirty="0">
                <a:solidFill>
                  <a:srgbClr val="00B050"/>
                </a:solidFill>
                <a:latin typeface="微软雅黑" panose="020B0503020204020204" pitchFamily="34" charset="-122"/>
                <a:ea typeface="微软雅黑" panose="020B0503020204020204" pitchFamily="34" charset="-122"/>
              </a:rPr>
              <a:t>（</a:t>
            </a:r>
            <a:r>
              <a:rPr lang="en-US" altLang="zh-CN" sz="1400" dirty="0">
                <a:solidFill>
                  <a:srgbClr val="00B050"/>
                </a:solidFill>
                <a:latin typeface="微软雅黑" panose="020B0503020204020204" pitchFamily="34" charset="-122"/>
                <a:ea typeface="微软雅黑" panose="020B0503020204020204" pitchFamily="34" charset="-122"/>
              </a:rPr>
              <a:t> </a:t>
            </a:r>
            <a:r>
              <a:rPr lang="en-US" altLang="zh-CN" sz="1400" dirty="0" err="1">
                <a:solidFill>
                  <a:srgbClr val="00B050"/>
                </a:solidFill>
                <a:latin typeface="微软雅黑" panose="020B0503020204020204" pitchFamily="34" charset="-122"/>
                <a:ea typeface="微软雅黑" panose="020B0503020204020204" pitchFamily="34" charset="-122"/>
              </a:rPr>
              <a:t>i,j</a:t>
            </a:r>
            <a:r>
              <a:rPr lang="en-US" altLang="zh-CN" sz="1400" dirty="0">
                <a:solidFill>
                  <a:srgbClr val="00B050"/>
                </a:solidFill>
                <a:latin typeface="微软雅黑" panose="020B0503020204020204" pitchFamily="34" charset="-122"/>
                <a:ea typeface="微软雅黑" panose="020B0503020204020204" pitchFamily="34" charset="-122"/>
              </a:rPr>
              <a:t> </a:t>
            </a:r>
            <a:r>
              <a:rPr lang="zh-CN" altLang="en-US" sz="1400" dirty="0">
                <a:solidFill>
                  <a:srgbClr val="00B050"/>
                </a:solidFill>
                <a:latin typeface="微软雅黑" panose="020B0503020204020204" pitchFamily="34" charset="-122"/>
                <a:ea typeface="微软雅黑" panose="020B0503020204020204" pitchFamily="34" charset="-122"/>
              </a:rPr>
              <a:t>），</a:t>
            </a:r>
          </a:p>
          <a:p>
            <a:r>
              <a:rPr lang="zh-CN" altLang="en-US" sz="1400" dirty="0">
                <a:solidFill>
                  <a:srgbClr val="00B050"/>
                </a:solidFill>
                <a:latin typeface="微软雅黑" panose="020B0503020204020204" pitchFamily="34" charset="-122"/>
                <a:ea typeface="微软雅黑" panose="020B0503020204020204" pitchFamily="34" charset="-122"/>
              </a:rPr>
              <a:t>周围补零后的矩阵做卷积运算后，就可以得到</a:t>
            </a:r>
            <a:r>
              <a:rPr lang="en-US" altLang="zh-CN" sz="1400" dirty="0"/>
              <a:t>∂</a:t>
            </a:r>
            <a:r>
              <a:rPr lang="en-US" altLang="zh-CN" sz="1400" i="1" dirty="0"/>
              <a:t>E/</a:t>
            </a:r>
            <a:r>
              <a:rPr lang="en-US" altLang="zh-CN" sz="1400" dirty="0"/>
              <a:t>∂</a:t>
            </a:r>
            <a:r>
              <a:rPr lang="en-US" altLang="zh-CN" sz="1400" i="1" dirty="0"/>
              <a:t>i</a:t>
            </a:r>
            <a:r>
              <a:rPr lang="en-US" altLang="zh-CN" sz="1400" dirty="0"/>
              <a:t>11 </a:t>
            </a:r>
            <a:r>
              <a:rPr lang="zh-CN" altLang="en-US" sz="1400" dirty="0">
                <a:latin typeface="微软雅黑" panose="020B0503020204020204" pitchFamily="34" charset="-122"/>
                <a:ea typeface="微软雅黑" panose="020B0503020204020204" pitchFamily="34" charset="-122"/>
              </a:rPr>
              <a:t>：</a:t>
            </a:r>
          </a:p>
        </p:txBody>
      </p:sp>
      <p:pic>
        <p:nvPicPr>
          <p:cNvPr id="6147"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66367" y="3356992"/>
            <a:ext cx="2333625" cy="419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2008868123"/>
      </p:ext>
    </p:extLst>
  </p:cSld>
  <p:clrMapOvr>
    <a:masterClrMapping/>
  </p:clrMapOvr>
  <p:transition spd="slow">
    <p:wipe dir="d"/>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612304"/>
          </a:xfrm>
        </p:spPr>
        <p:txBody>
          <a:bodyPr>
            <a:normAutofit fontScale="90000"/>
          </a:bodyPr>
          <a:lstStyle/>
          <a:p>
            <a:r>
              <a:rPr lang="en-US" altLang="zh-CN" dirty="0"/>
              <a:t>CNN</a:t>
            </a:r>
            <a:r>
              <a:rPr lang="zh-CN" altLang="en-US" dirty="0"/>
              <a:t>卷积层反向传播</a:t>
            </a:r>
            <a:endParaRPr lang="en-US" dirty="0"/>
          </a:p>
        </p:txBody>
      </p:sp>
      <p:sp>
        <p:nvSpPr>
          <p:cNvPr id="7" name="矩形 6"/>
          <p:cNvSpPr/>
          <p:nvPr/>
        </p:nvSpPr>
        <p:spPr>
          <a:xfrm>
            <a:off x="899592" y="908720"/>
            <a:ext cx="1440160" cy="30777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权重的梯度</a:t>
            </a:r>
            <a:r>
              <a:rPr lang="zh-CN" altLang="en-US" sz="1400" dirty="0">
                <a:latin typeface="微软雅黑" panose="020B0503020204020204" pitchFamily="34" charset="-122"/>
                <a:ea typeface="微软雅黑" panose="020B0503020204020204" pitchFamily="34" charset="-122"/>
              </a:rPr>
              <a:t>：</a:t>
            </a:r>
          </a:p>
        </p:txBody>
      </p:sp>
      <p:pic>
        <p:nvPicPr>
          <p:cNvPr id="14338"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339752" y="1100708"/>
            <a:ext cx="2171700" cy="504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39"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371006" y="2132856"/>
            <a:ext cx="2895600" cy="1495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矩形 7"/>
          <p:cNvSpPr/>
          <p:nvPr/>
        </p:nvSpPr>
        <p:spPr>
          <a:xfrm>
            <a:off x="899592" y="2185119"/>
            <a:ext cx="1440160" cy="307777"/>
          </a:xfrm>
          <a:prstGeom prst="rect">
            <a:avLst/>
          </a:prstGeom>
        </p:spPr>
        <p:txBody>
          <a:bodyPr wrap="square">
            <a:spAutoFit/>
          </a:bodyPr>
          <a:lstStyle/>
          <a:p>
            <a:r>
              <a:rPr lang="zh-CN" altLang="en-US" sz="1400" dirty="0">
                <a:solidFill>
                  <a:srgbClr val="00B050"/>
                </a:solidFill>
                <a:latin typeface="微软雅黑" panose="020B0503020204020204" pitchFamily="34" charset="-122"/>
                <a:ea typeface="微软雅黑" panose="020B0503020204020204" pitchFamily="34" charset="-122"/>
              </a:rPr>
              <a:t>偏置项的梯度</a:t>
            </a:r>
            <a:r>
              <a:rPr lang="zh-CN" altLang="en-US" sz="1400" dirty="0">
                <a:latin typeface="微软雅黑" panose="020B0503020204020204" pitchFamily="34" charset="-122"/>
                <a:ea typeface="微软雅黑" panose="020B0503020204020204" pitchFamily="34" charset="-122"/>
              </a:rPr>
              <a:t>：</a:t>
            </a:r>
          </a:p>
        </p:txBody>
      </p:sp>
      <p:sp>
        <p:nvSpPr>
          <p:cNvPr id="9" name="矩形 8"/>
          <p:cNvSpPr/>
          <p:nvPr/>
        </p:nvSpPr>
        <p:spPr>
          <a:xfrm>
            <a:off x="1043608" y="3933056"/>
            <a:ext cx="238199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根据梯度即可修改权重。</a:t>
            </a:r>
          </a:p>
        </p:txBody>
      </p:sp>
    </p:spTree>
    <p:custDataLst>
      <p:tags r:id="rId1"/>
    </p:custDataLst>
    <p:extLst>
      <p:ext uri="{BB962C8B-B14F-4D97-AF65-F5344CB8AC3E}">
        <p14:creationId xmlns:p14="http://schemas.microsoft.com/office/powerpoint/2010/main" val="3592018819"/>
      </p:ext>
    </p:extLst>
  </p:cSld>
  <p:clrMapOvr>
    <a:masterClrMapping/>
  </p:clrMapOvr>
  <p:transition spd="slow">
    <p:wipe dir="d"/>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762000" y="269632"/>
            <a:ext cx="8077200" cy="711096"/>
          </a:xfrm>
        </p:spPr>
        <p:txBody>
          <a:bodyPr>
            <a:normAutofit fontScale="90000"/>
          </a:bodyPr>
          <a:lstStyle/>
          <a:p>
            <a:r>
              <a:rPr lang="zh-CN" altLang="en-US" dirty="0"/>
              <a:t>如何训练</a:t>
            </a:r>
            <a:endParaRPr lang="en-US" dirty="0"/>
          </a:p>
        </p:txBody>
      </p:sp>
      <p:sp>
        <p:nvSpPr>
          <p:cNvPr id="3" name="矩形 2"/>
          <p:cNvSpPr/>
          <p:nvPr/>
        </p:nvSpPr>
        <p:spPr>
          <a:xfrm>
            <a:off x="827584" y="1196752"/>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训练是一种有监督学习。</a:t>
            </a:r>
          </a:p>
        </p:txBody>
      </p:sp>
      <p:sp>
        <p:nvSpPr>
          <p:cNvPr id="5" name="矩形 4"/>
          <p:cNvSpPr/>
          <p:nvPr/>
        </p:nvSpPr>
        <p:spPr>
          <a:xfrm>
            <a:off x="971600" y="1556792"/>
            <a:ext cx="7776864" cy="1077218"/>
          </a:xfrm>
          <a:prstGeom prst="rect">
            <a:avLst/>
          </a:prstGeom>
        </p:spPr>
        <p:txBody>
          <a:bodyPr wrap="square">
            <a:spAutoFit/>
          </a:bodyPr>
          <a:lstStyle/>
          <a:p>
            <a:r>
              <a:rPr lang="zh-CN" altLang="en-US" sz="1600" dirty="0">
                <a:latin typeface="微软雅黑 Light" panose="020B0502040204020203" pitchFamily="34" charset="-122"/>
                <a:ea typeface="微软雅黑 Light" panose="020B0502040204020203" pitchFamily="34" charset="-122"/>
              </a:rPr>
              <a:t>当我们生下来的时候，我们的思想是空白的，不知道什么是鸟什么是狗。类似在</a:t>
            </a:r>
            <a:r>
              <a:rPr lang="en-US" altLang="zh-CN" sz="1600" dirty="0">
                <a:latin typeface="微软雅黑 Light" panose="020B0502040204020203" pitchFamily="34" charset="-122"/>
                <a:ea typeface="微软雅黑 Light" panose="020B0502040204020203" pitchFamily="34" charset="-122"/>
              </a:rPr>
              <a:t>CNN</a:t>
            </a:r>
            <a:r>
              <a:rPr lang="zh-CN" altLang="en-US" sz="1600" dirty="0">
                <a:latin typeface="微软雅黑 Light" panose="020B0502040204020203" pitchFamily="34" charset="-122"/>
                <a:ea typeface="微软雅黑 Light" panose="020B0502040204020203" pitchFamily="34" charset="-122"/>
              </a:rPr>
              <a:t>开始训练之前，权重值也是随机初始化的，过滤器不知道提取哪些特征值。当我们长大一些的时候，父母和老师给我们看不同的图片并且告诉我们这些图片对应的是什么。这种思想或者方法就是给图片打标签，就是</a:t>
            </a:r>
            <a:r>
              <a:rPr lang="en-US" altLang="zh-CN" sz="1600" dirty="0">
                <a:latin typeface="微软雅黑 Light" panose="020B0502040204020203" pitchFamily="34" charset="-122"/>
                <a:ea typeface="微软雅黑 Light" panose="020B0502040204020203" pitchFamily="34" charset="-122"/>
              </a:rPr>
              <a:t>CNN</a:t>
            </a:r>
            <a:r>
              <a:rPr lang="zh-CN" altLang="en-US" sz="1600" dirty="0">
                <a:latin typeface="微软雅黑 Light" panose="020B0502040204020203" pitchFamily="34" charset="-122"/>
                <a:ea typeface="微软雅黑 Light" panose="020B0502040204020203" pitchFamily="34" charset="-122"/>
              </a:rPr>
              <a:t>训练的过程。</a:t>
            </a:r>
          </a:p>
        </p:txBody>
      </p:sp>
      <p:sp>
        <p:nvSpPr>
          <p:cNvPr id="6" name="AutoShape 2" descr="https://img-blog.csdn.net/20180721172153219?watermark/2/text/aHR0cHM6Ly9ibG9nLmNzZG4ubmV0L3FxXzM3Mjc0NjE1/font/5a6L5L2T/fontsize/400/fill/I0JBQkFCMA==/dissolve/70"/>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矩形 7"/>
          <p:cNvSpPr/>
          <p:nvPr/>
        </p:nvSpPr>
        <p:spPr>
          <a:xfrm>
            <a:off x="837531" y="4615036"/>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大量的样本数据：</a:t>
            </a:r>
          </a:p>
        </p:txBody>
      </p:sp>
      <p:pic>
        <p:nvPicPr>
          <p:cNvPr id="9" name="Picture 2" descr="http://img5.imgtn.bdimg.com/it/u=3214077279,1088877504&amp;fm=11&amp;gp=0.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380828" y="3739852"/>
            <a:ext cx="5143500" cy="28575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D80C8E01-F01B-4574-BD7D-A566D13E5A3A}"/>
              </a:ext>
            </a:extLst>
          </p:cNvPr>
          <p:cNvGrpSpPr>
            <a:grpSpLocks/>
          </p:cNvGrpSpPr>
          <p:nvPr/>
        </p:nvGrpSpPr>
        <p:grpSpPr bwMode="auto">
          <a:xfrm>
            <a:off x="1018565" y="2996952"/>
            <a:ext cx="1724025" cy="482600"/>
            <a:chOff x="816" y="2304"/>
            <a:chExt cx="1440" cy="448"/>
          </a:xfrm>
        </p:grpSpPr>
        <p:sp>
          <p:nvSpPr>
            <p:cNvPr id="11" name="Freeform 10">
              <a:extLst>
                <a:ext uri="{FF2B5EF4-FFF2-40B4-BE49-F238E27FC236}">
                  <a16:creationId xmlns:a16="http://schemas.microsoft.com/office/drawing/2014/main" id="{93E5E493-8510-4176-B032-52CF56A73319}"/>
                </a:ext>
              </a:extLst>
            </p:cNvPr>
            <p:cNvSpPr>
              <a:spLocks/>
            </p:cNvSpPr>
            <p:nvPr/>
          </p:nvSpPr>
          <p:spPr bwMode="gray">
            <a:xfrm>
              <a:off x="901" y="2562"/>
              <a:ext cx="1270" cy="190"/>
            </a:xfrm>
            <a:custGeom>
              <a:avLst/>
              <a:gdLst>
                <a:gd name="T0" fmla="*/ 2100 w 1120"/>
                <a:gd name="T1" fmla="*/ 61 h 252"/>
                <a:gd name="T2" fmla="*/ 2091 w 1120"/>
                <a:gd name="T3" fmla="*/ 61 h 252"/>
                <a:gd name="T4" fmla="*/ 2061 w 1120"/>
                <a:gd name="T5" fmla="*/ 60 h 252"/>
                <a:gd name="T6" fmla="*/ 2014 w 1120"/>
                <a:gd name="T7" fmla="*/ 59 h 252"/>
                <a:gd name="T8" fmla="*/ 1947 w 1120"/>
                <a:gd name="T9" fmla="*/ 57 h 252"/>
                <a:gd name="T10" fmla="*/ 1861 w 1120"/>
                <a:gd name="T11" fmla="*/ 54 h 252"/>
                <a:gd name="T12" fmla="*/ 1760 w 1120"/>
                <a:gd name="T13" fmla="*/ 52 h 252"/>
                <a:gd name="T14" fmla="*/ 1642 w 1120"/>
                <a:gd name="T15" fmla="*/ 50 h 252"/>
                <a:gd name="T16" fmla="*/ 1510 w 1120"/>
                <a:gd name="T17" fmla="*/ 48 h 252"/>
                <a:gd name="T18" fmla="*/ 1370 w 1120"/>
                <a:gd name="T19" fmla="*/ 46 h 252"/>
                <a:gd name="T20" fmla="*/ 1211 w 1120"/>
                <a:gd name="T21" fmla="*/ 45 h 252"/>
                <a:gd name="T22" fmla="*/ 1041 w 1120"/>
                <a:gd name="T23" fmla="*/ 45 h 252"/>
                <a:gd name="T24" fmla="*/ 873 w 1120"/>
                <a:gd name="T25" fmla="*/ 45 h 252"/>
                <a:gd name="T26" fmla="*/ 719 w 1120"/>
                <a:gd name="T27" fmla="*/ 46 h 252"/>
                <a:gd name="T28" fmla="*/ 577 w 1120"/>
                <a:gd name="T29" fmla="*/ 48 h 252"/>
                <a:gd name="T30" fmla="*/ 446 w 1120"/>
                <a:gd name="T31" fmla="*/ 50 h 252"/>
                <a:gd name="T32" fmla="*/ 335 w 1120"/>
                <a:gd name="T33" fmla="*/ 52 h 252"/>
                <a:gd name="T34" fmla="*/ 237 w 1120"/>
                <a:gd name="T35" fmla="*/ 54 h 252"/>
                <a:gd name="T36" fmla="*/ 153 w 1120"/>
                <a:gd name="T37" fmla="*/ 57 h 252"/>
                <a:gd name="T38" fmla="*/ 86 w 1120"/>
                <a:gd name="T39" fmla="*/ 59 h 252"/>
                <a:gd name="T40" fmla="*/ 37 w 1120"/>
                <a:gd name="T41" fmla="*/ 60 h 252"/>
                <a:gd name="T42" fmla="*/ 11 w 1120"/>
                <a:gd name="T43" fmla="*/ 61 h 252"/>
                <a:gd name="T44" fmla="*/ 0 w 1120"/>
                <a:gd name="T45" fmla="*/ 61 h 252"/>
                <a:gd name="T46" fmla="*/ 0 w 1120"/>
                <a:gd name="T47" fmla="*/ 15 h 252"/>
                <a:gd name="T48" fmla="*/ 1049 w 1120"/>
                <a:gd name="T49" fmla="*/ 0 h 252"/>
                <a:gd name="T50" fmla="*/ 2100 w 1120"/>
                <a:gd name="T51" fmla="*/ 15 h 252"/>
                <a:gd name="T52" fmla="*/ 2100 w 1120"/>
                <a:gd name="T53" fmla="*/ 61 h 252"/>
                <a:gd name="T54" fmla="*/ 2100 w 1120"/>
                <a:gd name="T55" fmla="*/ 61 h 25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close/>
                </a:path>
              </a:pathLst>
            </a:custGeom>
            <a:solidFill>
              <a:srgbClr val="969696"/>
            </a:solidFill>
            <a:ln>
              <a:noFill/>
            </a:ln>
            <a:extLst>
              <a:ext uri="{91240B29-F687-4F45-9708-019B960494DF}">
                <a14:hiddenLine xmlns:a14="http://schemas.microsoft.com/office/drawing/2010/main" w="0">
                  <a:solidFill>
                    <a:srgbClr val="DF5908"/>
                  </a:solidFill>
                  <a:prstDash val="solid"/>
                  <a:round/>
                  <a:headEnd/>
                  <a:tailEnd/>
                </a14:hiddenLine>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ndParaRPr>
            </a:p>
          </p:txBody>
        </p:sp>
        <p:sp>
          <p:nvSpPr>
            <p:cNvPr id="12" name="Rectangle 11">
              <a:extLst>
                <a:ext uri="{FF2B5EF4-FFF2-40B4-BE49-F238E27FC236}">
                  <a16:creationId xmlns:a16="http://schemas.microsoft.com/office/drawing/2014/main" id="{1F0AABED-A238-4470-B7D4-FDB6A6024BFA}"/>
                </a:ext>
              </a:extLst>
            </p:cNvPr>
            <p:cNvSpPr>
              <a:spLocks noChangeArrowheads="1"/>
            </p:cNvSpPr>
            <p:nvPr/>
          </p:nvSpPr>
          <p:spPr bwMode="gray">
            <a:xfrm>
              <a:off x="816" y="2304"/>
              <a:ext cx="1440" cy="393"/>
            </a:xfrm>
            <a:prstGeom prst="rect">
              <a:avLst/>
            </a:prstGeom>
            <a:gradFill rotWithShape="1">
              <a:gsLst>
                <a:gs pos="0">
                  <a:srgbClr val="F6AE44">
                    <a:gamma/>
                    <a:tint val="36471"/>
                    <a:invGamma/>
                  </a:srgbClr>
                </a:gs>
                <a:gs pos="100000">
                  <a:srgbClr val="F6AE44"/>
                </a:gs>
              </a:gsLst>
              <a:lin ang="27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r>
                <a:rPr lang="zh-CN" altLang="en-US" b="1" kern="0" dirty="0">
                  <a:solidFill>
                    <a:srgbClr val="000000"/>
                  </a:solidFill>
                  <a:effectLst>
                    <a:outerShdw blurRad="38100" dist="38100" dir="2700000" algn="tl">
                      <a:srgbClr val="FFFFFF"/>
                    </a:outerShdw>
                  </a:effectLst>
                  <a:latin typeface="Arial" charset="0"/>
                  <a:ea typeface="宋体" charset="-122"/>
                </a:rPr>
                <a:t>前向传播</a:t>
              </a:r>
              <a:endParaRPr kumimoji="0" lang="en-US" altLang="zh-CN" sz="1800" b="1" i="0" u="none" strike="noStrike" kern="0" cap="none" spc="0" normalizeH="0" baseline="0" noProof="0" dirty="0">
                <a:ln>
                  <a:noFill/>
                </a:ln>
                <a:solidFill>
                  <a:srgbClr val="000000"/>
                </a:solidFill>
                <a:effectLst>
                  <a:outerShdw blurRad="38100" dist="38100" dir="2700000" algn="tl">
                    <a:srgbClr val="FFFFFF"/>
                  </a:outerShdw>
                </a:effectLst>
                <a:uLnTx/>
                <a:uFillTx/>
                <a:latin typeface="Arial" charset="0"/>
                <a:ea typeface="宋体" charset="-122"/>
              </a:endParaRPr>
            </a:p>
          </p:txBody>
        </p:sp>
      </p:grpSp>
      <p:grpSp>
        <p:nvGrpSpPr>
          <p:cNvPr id="13" name="Group 12">
            <a:extLst>
              <a:ext uri="{FF2B5EF4-FFF2-40B4-BE49-F238E27FC236}">
                <a16:creationId xmlns:a16="http://schemas.microsoft.com/office/drawing/2014/main" id="{DED3125D-CF0C-4613-A950-19E2BE69340B}"/>
              </a:ext>
            </a:extLst>
          </p:cNvPr>
          <p:cNvGrpSpPr>
            <a:grpSpLocks/>
          </p:cNvGrpSpPr>
          <p:nvPr/>
        </p:nvGrpSpPr>
        <p:grpSpPr bwMode="auto">
          <a:xfrm>
            <a:off x="3014904" y="3013347"/>
            <a:ext cx="4165197" cy="503067"/>
            <a:chOff x="-1308" y="2285"/>
            <a:chExt cx="3479" cy="467"/>
          </a:xfrm>
        </p:grpSpPr>
        <p:sp>
          <p:nvSpPr>
            <p:cNvPr id="14" name="Freeform 13">
              <a:extLst>
                <a:ext uri="{FF2B5EF4-FFF2-40B4-BE49-F238E27FC236}">
                  <a16:creationId xmlns:a16="http://schemas.microsoft.com/office/drawing/2014/main" id="{E7CC40AC-3532-4A87-9A44-13C561FAF372}"/>
                </a:ext>
              </a:extLst>
            </p:cNvPr>
            <p:cNvSpPr>
              <a:spLocks/>
            </p:cNvSpPr>
            <p:nvPr/>
          </p:nvSpPr>
          <p:spPr bwMode="gray">
            <a:xfrm>
              <a:off x="901" y="2562"/>
              <a:ext cx="1270" cy="190"/>
            </a:xfrm>
            <a:custGeom>
              <a:avLst/>
              <a:gdLst>
                <a:gd name="T0" fmla="*/ 2100 w 1120"/>
                <a:gd name="T1" fmla="*/ 61 h 252"/>
                <a:gd name="T2" fmla="*/ 2091 w 1120"/>
                <a:gd name="T3" fmla="*/ 61 h 252"/>
                <a:gd name="T4" fmla="*/ 2061 w 1120"/>
                <a:gd name="T5" fmla="*/ 60 h 252"/>
                <a:gd name="T6" fmla="*/ 2014 w 1120"/>
                <a:gd name="T7" fmla="*/ 59 h 252"/>
                <a:gd name="T8" fmla="*/ 1947 w 1120"/>
                <a:gd name="T9" fmla="*/ 57 h 252"/>
                <a:gd name="T10" fmla="*/ 1861 w 1120"/>
                <a:gd name="T11" fmla="*/ 54 h 252"/>
                <a:gd name="T12" fmla="*/ 1760 w 1120"/>
                <a:gd name="T13" fmla="*/ 52 h 252"/>
                <a:gd name="T14" fmla="*/ 1642 w 1120"/>
                <a:gd name="T15" fmla="*/ 50 h 252"/>
                <a:gd name="T16" fmla="*/ 1510 w 1120"/>
                <a:gd name="T17" fmla="*/ 48 h 252"/>
                <a:gd name="T18" fmla="*/ 1370 w 1120"/>
                <a:gd name="T19" fmla="*/ 46 h 252"/>
                <a:gd name="T20" fmla="*/ 1211 w 1120"/>
                <a:gd name="T21" fmla="*/ 45 h 252"/>
                <a:gd name="T22" fmla="*/ 1041 w 1120"/>
                <a:gd name="T23" fmla="*/ 45 h 252"/>
                <a:gd name="T24" fmla="*/ 873 w 1120"/>
                <a:gd name="T25" fmla="*/ 45 h 252"/>
                <a:gd name="T26" fmla="*/ 719 w 1120"/>
                <a:gd name="T27" fmla="*/ 46 h 252"/>
                <a:gd name="T28" fmla="*/ 577 w 1120"/>
                <a:gd name="T29" fmla="*/ 48 h 252"/>
                <a:gd name="T30" fmla="*/ 446 w 1120"/>
                <a:gd name="T31" fmla="*/ 50 h 252"/>
                <a:gd name="T32" fmla="*/ 335 w 1120"/>
                <a:gd name="T33" fmla="*/ 52 h 252"/>
                <a:gd name="T34" fmla="*/ 237 w 1120"/>
                <a:gd name="T35" fmla="*/ 54 h 252"/>
                <a:gd name="T36" fmla="*/ 153 w 1120"/>
                <a:gd name="T37" fmla="*/ 57 h 252"/>
                <a:gd name="T38" fmla="*/ 86 w 1120"/>
                <a:gd name="T39" fmla="*/ 59 h 252"/>
                <a:gd name="T40" fmla="*/ 37 w 1120"/>
                <a:gd name="T41" fmla="*/ 60 h 252"/>
                <a:gd name="T42" fmla="*/ 11 w 1120"/>
                <a:gd name="T43" fmla="*/ 61 h 252"/>
                <a:gd name="T44" fmla="*/ 0 w 1120"/>
                <a:gd name="T45" fmla="*/ 61 h 252"/>
                <a:gd name="T46" fmla="*/ 0 w 1120"/>
                <a:gd name="T47" fmla="*/ 15 h 252"/>
                <a:gd name="T48" fmla="*/ 1049 w 1120"/>
                <a:gd name="T49" fmla="*/ 0 h 252"/>
                <a:gd name="T50" fmla="*/ 2100 w 1120"/>
                <a:gd name="T51" fmla="*/ 15 h 252"/>
                <a:gd name="T52" fmla="*/ 2100 w 1120"/>
                <a:gd name="T53" fmla="*/ 61 h 252"/>
                <a:gd name="T54" fmla="*/ 2100 w 1120"/>
                <a:gd name="T55" fmla="*/ 61 h 25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close/>
                </a:path>
              </a:pathLst>
            </a:custGeom>
            <a:solidFill>
              <a:srgbClr val="969696"/>
            </a:solidFill>
            <a:ln>
              <a:noFill/>
            </a:ln>
            <a:extLst>
              <a:ext uri="{91240B29-F687-4F45-9708-019B960494DF}">
                <a14:hiddenLine xmlns:a14="http://schemas.microsoft.com/office/drawing/2010/main" w="0">
                  <a:solidFill>
                    <a:srgbClr val="DF5908"/>
                  </a:solidFill>
                  <a:prstDash val="solid"/>
                  <a:round/>
                  <a:headEnd/>
                  <a:tailEnd/>
                </a14:hiddenLine>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ndParaRPr>
            </a:p>
          </p:txBody>
        </p:sp>
        <p:sp>
          <p:nvSpPr>
            <p:cNvPr id="15" name="Rectangle 14">
              <a:extLst>
                <a:ext uri="{FF2B5EF4-FFF2-40B4-BE49-F238E27FC236}">
                  <a16:creationId xmlns:a16="http://schemas.microsoft.com/office/drawing/2014/main" id="{E412881E-C9C5-44EE-864C-579CDCE6628C}"/>
                </a:ext>
              </a:extLst>
            </p:cNvPr>
            <p:cNvSpPr>
              <a:spLocks noChangeArrowheads="1"/>
            </p:cNvSpPr>
            <p:nvPr/>
          </p:nvSpPr>
          <p:spPr bwMode="gray">
            <a:xfrm>
              <a:off x="-1308" y="2285"/>
              <a:ext cx="1440" cy="393"/>
            </a:xfrm>
            <a:prstGeom prst="rect">
              <a:avLst/>
            </a:prstGeom>
            <a:gradFill rotWithShape="1">
              <a:gsLst>
                <a:gs pos="0">
                  <a:srgbClr val="99CC00">
                    <a:gamma/>
                    <a:tint val="24314"/>
                    <a:invGamma/>
                  </a:srgbClr>
                </a:gs>
                <a:gs pos="100000">
                  <a:srgbClr val="99CC00"/>
                </a:gs>
              </a:gsLst>
              <a:lin ang="27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dirty="0">
                  <a:ln>
                    <a:noFill/>
                  </a:ln>
                  <a:solidFill>
                    <a:srgbClr val="000000"/>
                  </a:solidFill>
                  <a:effectLst>
                    <a:outerShdw blurRad="38100" dist="38100" dir="2700000" algn="tl">
                      <a:srgbClr val="FFFFFF"/>
                    </a:outerShdw>
                  </a:effectLst>
                  <a:uLnTx/>
                  <a:uFillTx/>
                  <a:latin typeface="Arial" charset="0"/>
                  <a:ea typeface="宋体" charset="-122"/>
                </a:rPr>
                <a:t>损失函数</a:t>
              </a:r>
              <a:endParaRPr kumimoji="0" lang="en-US" altLang="zh-CN" sz="1800" b="1" i="0" u="none" strike="noStrike" kern="0" cap="none" spc="0" normalizeH="0" baseline="0" noProof="0" dirty="0">
                <a:ln>
                  <a:noFill/>
                </a:ln>
                <a:solidFill>
                  <a:srgbClr val="000000"/>
                </a:solidFill>
                <a:effectLst>
                  <a:outerShdw blurRad="38100" dist="38100" dir="2700000" algn="tl">
                    <a:srgbClr val="FFFFFF"/>
                  </a:outerShdw>
                </a:effectLst>
                <a:uLnTx/>
                <a:uFillTx/>
                <a:latin typeface="Arial" charset="0"/>
                <a:ea typeface="宋体" charset="-122"/>
              </a:endParaRPr>
            </a:p>
          </p:txBody>
        </p:sp>
      </p:grpSp>
      <p:grpSp>
        <p:nvGrpSpPr>
          <p:cNvPr id="16" name="Group 6">
            <a:extLst>
              <a:ext uri="{FF2B5EF4-FFF2-40B4-BE49-F238E27FC236}">
                <a16:creationId xmlns:a16="http://schemas.microsoft.com/office/drawing/2014/main" id="{2E406B1B-DC2F-474D-8C74-E3561225C63B}"/>
              </a:ext>
            </a:extLst>
          </p:cNvPr>
          <p:cNvGrpSpPr>
            <a:grpSpLocks/>
          </p:cNvGrpSpPr>
          <p:nvPr/>
        </p:nvGrpSpPr>
        <p:grpSpPr bwMode="auto">
          <a:xfrm>
            <a:off x="5030678" y="3013192"/>
            <a:ext cx="1724025" cy="541848"/>
            <a:chOff x="816" y="2249"/>
            <a:chExt cx="1440" cy="503"/>
          </a:xfrm>
        </p:grpSpPr>
        <p:sp>
          <p:nvSpPr>
            <p:cNvPr id="17" name="Freeform 7">
              <a:extLst>
                <a:ext uri="{FF2B5EF4-FFF2-40B4-BE49-F238E27FC236}">
                  <a16:creationId xmlns:a16="http://schemas.microsoft.com/office/drawing/2014/main" id="{331DCE61-314E-4723-9134-25DD904E9128}"/>
                </a:ext>
              </a:extLst>
            </p:cNvPr>
            <p:cNvSpPr>
              <a:spLocks/>
            </p:cNvSpPr>
            <p:nvPr/>
          </p:nvSpPr>
          <p:spPr bwMode="gray">
            <a:xfrm>
              <a:off x="901" y="2562"/>
              <a:ext cx="1270" cy="190"/>
            </a:xfrm>
            <a:custGeom>
              <a:avLst/>
              <a:gdLst>
                <a:gd name="T0" fmla="*/ 2100 w 1120"/>
                <a:gd name="T1" fmla="*/ 61 h 252"/>
                <a:gd name="T2" fmla="*/ 2091 w 1120"/>
                <a:gd name="T3" fmla="*/ 61 h 252"/>
                <a:gd name="T4" fmla="*/ 2061 w 1120"/>
                <a:gd name="T5" fmla="*/ 60 h 252"/>
                <a:gd name="T6" fmla="*/ 2014 w 1120"/>
                <a:gd name="T7" fmla="*/ 59 h 252"/>
                <a:gd name="T8" fmla="*/ 1947 w 1120"/>
                <a:gd name="T9" fmla="*/ 57 h 252"/>
                <a:gd name="T10" fmla="*/ 1861 w 1120"/>
                <a:gd name="T11" fmla="*/ 54 h 252"/>
                <a:gd name="T12" fmla="*/ 1760 w 1120"/>
                <a:gd name="T13" fmla="*/ 52 h 252"/>
                <a:gd name="T14" fmla="*/ 1642 w 1120"/>
                <a:gd name="T15" fmla="*/ 50 h 252"/>
                <a:gd name="T16" fmla="*/ 1510 w 1120"/>
                <a:gd name="T17" fmla="*/ 48 h 252"/>
                <a:gd name="T18" fmla="*/ 1370 w 1120"/>
                <a:gd name="T19" fmla="*/ 46 h 252"/>
                <a:gd name="T20" fmla="*/ 1211 w 1120"/>
                <a:gd name="T21" fmla="*/ 45 h 252"/>
                <a:gd name="T22" fmla="*/ 1041 w 1120"/>
                <a:gd name="T23" fmla="*/ 45 h 252"/>
                <a:gd name="T24" fmla="*/ 873 w 1120"/>
                <a:gd name="T25" fmla="*/ 45 h 252"/>
                <a:gd name="T26" fmla="*/ 719 w 1120"/>
                <a:gd name="T27" fmla="*/ 46 h 252"/>
                <a:gd name="T28" fmla="*/ 577 w 1120"/>
                <a:gd name="T29" fmla="*/ 48 h 252"/>
                <a:gd name="T30" fmla="*/ 446 w 1120"/>
                <a:gd name="T31" fmla="*/ 50 h 252"/>
                <a:gd name="T32" fmla="*/ 335 w 1120"/>
                <a:gd name="T33" fmla="*/ 52 h 252"/>
                <a:gd name="T34" fmla="*/ 237 w 1120"/>
                <a:gd name="T35" fmla="*/ 54 h 252"/>
                <a:gd name="T36" fmla="*/ 153 w 1120"/>
                <a:gd name="T37" fmla="*/ 57 h 252"/>
                <a:gd name="T38" fmla="*/ 86 w 1120"/>
                <a:gd name="T39" fmla="*/ 59 h 252"/>
                <a:gd name="T40" fmla="*/ 37 w 1120"/>
                <a:gd name="T41" fmla="*/ 60 h 252"/>
                <a:gd name="T42" fmla="*/ 11 w 1120"/>
                <a:gd name="T43" fmla="*/ 61 h 252"/>
                <a:gd name="T44" fmla="*/ 0 w 1120"/>
                <a:gd name="T45" fmla="*/ 61 h 252"/>
                <a:gd name="T46" fmla="*/ 0 w 1120"/>
                <a:gd name="T47" fmla="*/ 15 h 252"/>
                <a:gd name="T48" fmla="*/ 1049 w 1120"/>
                <a:gd name="T49" fmla="*/ 0 h 252"/>
                <a:gd name="T50" fmla="*/ 2100 w 1120"/>
                <a:gd name="T51" fmla="*/ 15 h 252"/>
                <a:gd name="T52" fmla="*/ 2100 w 1120"/>
                <a:gd name="T53" fmla="*/ 61 h 252"/>
                <a:gd name="T54" fmla="*/ 2100 w 1120"/>
                <a:gd name="T55" fmla="*/ 61 h 25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close/>
                </a:path>
              </a:pathLst>
            </a:custGeom>
            <a:solidFill>
              <a:srgbClr val="969696"/>
            </a:solidFill>
            <a:ln>
              <a:noFill/>
            </a:ln>
            <a:extLst>
              <a:ext uri="{91240B29-F687-4F45-9708-019B960494DF}">
                <a14:hiddenLine xmlns:a14="http://schemas.microsoft.com/office/drawing/2010/main" w="0">
                  <a:solidFill>
                    <a:srgbClr val="DF5908"/>
                  </a:solidFill>
                  <a:prstDash val="solid"/>
                  <a:round/>
                  <a:headEnd/>
                  <a:tailEnd/>
                </a14:hiddenLine>
              </a:ext>
            </a:extLst>
          </p:spPr>
          <p:txBody>
            <a:bodyPr/>
            <a:lstStyle/>
            <a:p>
              <a:endParaRPr lang="zh-CN" altLang="en-US"/>
            </a:p>
          </p:txBody>
        </p:sp>
        <p:sp>
          <p:nvSpPr>
            <p:cNvPr id="18" name="Rectangle 8">
              <a:extLst>
                <a:ext uri="{FF2B5EF4-FFF2-40B4-BE49-F238E27FC236}">
                  <a16:creationId xmlns:a16="http://schemas.microsoft.com/office/drawing/2014/main" id="{927F47C4-88C8-4CBF-8D72-73758DD1F2BE}"/>
                </a:ext>
              </a:extLst>
            </p:cNvPr>
            <p:cNvSpPr>
              <a:spLocks noChangeArrowheads="1"/>
            </p:cNvSpPr>
            <p:nvPr/>
          </p:nvSpPr>
          <p:spPr bwMode="gray">
            <a:xfrm>
              <a:off x="816" y="2249"/>
              <a:ext cx="1440" cy="393"/>
            </a:xfrm>
            <a:prstGeom prst="rect">
              <a:avLst/>
            </a:prstGeom>
            <a:gradFill rotWithShape="1">
              <a:gsLst>
                <a:gs pos="0">
                  <a:schemeClr val="accent2">
                    <a:gamma/>
                    <a:tint val="51373"/>
                    <a:invGamma/>
                  </a:schemeClr>
                </a:gs>
                <a:gs pos="100000">
                  <a:schemeClr val="accent2"/>
                </a:gs>
              </a:gsLst>
              <a:lin ang="27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ctr" eaLnBrk="0" hangingPunct="0">
                <a:defRPr/>
              </a:pPr>
              <a:r>
                <a:rPr lang="zh-CN" altLang="en-US" b="1" dirty="0">
                  <a:solidFill>
                    <a:srgbClr val="000000"/>
                  </a:solidFill>
                  <a:effectLst>
                    <a:outerShdw blurRad="38100" dist="38100" dir="2700000" algn="tl">
                      <a:srgbClr val="FFFFFF"/>
                    </a:outerShdw>
                  </a:effectLst>
                  <a:latin typeface="Arial" charset="0"/>
                  <a:ea typeface="宋体" charset="-122"/>
                </a:rPr>
                <a:t>反向传播</a:t>
              </a:r>
              <a:endParaRPr lang="en-US" altLang="zh-CN" b="1" dirty="0">
                <a:solidFill>
                  <a:srgbClr val="000000"/>
                </a:solidFill>
                <a:effectLst>
                  <a:outerShdw blurRad="38100" dist="38100" dir="2700000" algn="tl">
                    <a:srgbClr val="FFFFFF"/>
                  </a:outerShdw>
                </a:effectLst>
                <a:latin typeface="Arial" charset="0"/>
                <a:ea typeface="宋体" charset="-122"/>
              </a:endParaRPr>
            </a:p>
          </p:txBody>
        </p:sp>
      </p:grpSp>
      <p:grpSp>
        <p:nvGrpSpPr>
          <p:cNvPr id="22" name="Group 3">
            <a:extLst>
              <a:ext uri="{FF2B5EF4-FFF2-40B4-BE49-F238E27FC236}">
                <a16:creationId xmlns:a16="http://schemas.microsoft.com/office/drawing/2014/main" id="{2127B3DE-946E-4DCE-988B-058DBDE72AE4}"/>
              </a:ext>
            </a:extLst>
          </p:cNvPr>
          <p:cNvGrpSpPr>
            <a:grpSpLocks/>
          </p:cNvGrpSpPr>
          <p:nvPr/>
        </p:nvGrpSpPr>
        <p:grpSpPr bwMode="auto">
          <a:xfrm>
            <a:off x="7024439" y="3013192"/>
            <a:ext cx="1724025" cy="541848"/>
            <a:chOff x="816" y="2249"/>
            <a:chExt cx="1440" cy="503"/>
          </a:xfrm>
        </p:grpSpPr>
        <p:sp>
          <p:nvSpPr>
            <p:cNvPr id="23" name="Freeform 4">
              <a:extLst>
                <a:ext uri="{FF2B5EF4-FFF2-40B4-BE49-F238E27FC236}">
                  <a16:creationId xmlns:a16="http://schemas.microsoft.com/office/drawing/2014/main" id="{CE8B4378-20EB-43F3-827A-DCD8DA47756C}"/>
                </a:ext>
              </a:extLst>
            </p:cNvPr>
            <p:cNvSpPr>
              <a:spLocks/>
            </p:cNvSpPr>
            <p:nvPr/>
          </p:nvSpPr>
          <p:spPr bwMode="gray">
            <a:xfrm>
              <a:off x="901" y="2562"/>
              <a:ext cx="1270" cy="190"/>
            </a:xfrm>
            <a:custGeom>
              <a:avLst/>
              <a:gdLst>
                <a:gd name="T0" fmla="*/ 2100 w 1120"/>
                <a:gd name="T1" fmla="*/ 61 h 252"/>
                <a:gd name="T2" fmla="*/ 2091 w 1120"/>
                <a:gd name="T3" fmla="*/ 61 h 252"/>
                <a:gd name="T4" fmla="*/ 2061 w 1120"/>
                <a:gd name="T5" fmla="*/ 60 h 252"/>
                <a:gd name="T6" fmla="*/ 2014 w 1120"/>
                <a:gd name="T7" fmla="*/ 59 h 252"/>
                <a:gd name="T8" fmla="*/ 1947 w 1120"/>
                <a:gd name="T9" fmla="*/ 57 h 252"/>
                <a:gd name="T10" fmla="*/ 1861 w 1120"/>
                <a:gd name="T11" fmla="*/ 54 h 252"/>
                <a:gd name="T12" fmla="*/ 1760 w 1120"/>
                <a:gd name="T13" fmla="*/ 52 h 252"/>
                <a:gd name="T14" fmla="*/ 1642 w 1120"/>
                <a:gd name="T15" fmla="*/ 50 h 252"/>
                <a:gd name="T16" fmla="*/ 1510 w 1120"/>
                <a:gd name="T17" fmla="*/ 48 h 252"/>
                <a:gd name="T18" fmla="*/ 1370 w 1120"/>
                <a:gd name="T19" fmla="*/ 46 h 252"/>
                <a:gd name="T20" fmla="*/ 1211 w 1120"/>
                <a:gd name="T21" fmla="*/ 45 h 252"/>
                <a:gd name="T22" fmla="*/ 1041 w 1120"/>
                <a:gd name="T23" fmla="*/ 45 h 252"/>
                <a:gd name="T24" fmla="*/ 873 w 1120"/>
                <a:gd name="T25" fmla="*/ 45 h 252"/>
                <a:gd name="T26" fmla="*/ 719 w 1120"/>
                <a:gd name="T27" fmla="*/ 46 h 252"/>
                <a:gd name="T28" fmla="*/ 577 w 1120"/>
                <a:gd name="T29" fmla="*/ 48 h 252"/>
                <a:gd name="T30" fmla="*/ 446 w 1120"/>
                <a:gd name="T31" fmla="*/ 50 h 252"/>
                <a:gd name="T32" fmla="*/ 335 w 1120"/>
                <a:gd name="T33" fmla="*/ 52 h 252"/>
                <a:gd name="T34" fmla="*/ 237 w 1120"/>
                <a:gd name="T35" fmla="*/ 54 h 252"/>
                <a:gd name="T36" fmla="*/ 153 w 1120"/>
                <a:gd name="T37" fmla="*/ 57 h 252"/>
                <a:gd name="T38" fmla="*/ 86 w 1120"/>
                <a:gd name="T39" fmla="*/ 59 h 252"/>
                <a:gd name="T40" fmla="*/ 37 w 1120"/>
                <a:gd name="T41" fmla="*/ 60 h 252"/>
                <a:gd name="T42" fmla="*/ 11 w 1120"/>
                <a:gd name="T43" fmla="*/ 61 h 252"/>
                <a:gd name="T44" fmla="*/ 0 w 1120"/>
                <a:gd name="T45" fmla="*/ 61 h 252"/>
                <a:gd name="T46" fmla="*/ 0 w 1120"/>
                <a:gd name="T47" fmla="*/ 15 h 252"/>
                <a:gd name="T48" fmla="*/ 1049 w 1120"/>
                <a:gd name="T49" fmla="*/ 0 h 252"/>
                <a:gd name="T50" fmla="*/ 2100 w 1120"/>
                <a:gd name="T51" fmla="*/ 15 h 252"/>
                <a:gd name="T52" fmla="*/ 2100 w 1120"/>
                <a:gd name="T53" fmla="*/ 61 h 252"/>
                <a:gd name="T54" fmla="*/ 2100 w 1120"/>
                <a:gd name="T55" fmla="*/ 61 h 25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close/>
                </a:path>
              </a:pathLst>
            </a:custGeom>
            <a:solidFill>
              <a:srgbClr val="969696"/>
            </a:solidFill>
            <a:ln>
              <a:noFill/>
            </a:ln>
            <a:extLst>
              <a:ext uri="{91240B29-F687-4F45-9708-019B960494DF}">
                <a14:hiddenLine xmlns:a14="http://schemas.microsoft.com/office/drawing/2010/main" w="0">
                  <a:solidFill>
                    <a:srgbClr val="DF5908"/>
                  </a:solidFill>
                  <a:prstDash val="solid"/>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微软雅黑"/>
                <a:ea typeface="微软雅黑"/>
              </a:endParaRPr>
            </a:p>
          </p:txBody>
        </p:sp>
        <p:sp>
          <p:nvSpPr>
            <p:cNvPr id="24" name="Rectangle 5">
              <a:extLst>
                <a:ext uri="{FF2B5EF4-FFF2-40B4-BE49-F238E27FC236}">
                  <a16:creationId xmlns:a16="http://schemas.microsoft.com/office/drawing/2014/main" id="{9C746F31-6595-4943-98A8-9445C43888A3}"/>
                </a:ext>
              </a:extLst>
            </p:cNvPr>
            <p:cNvSpPr>
              <a:spLocks noChangeArrowheads="1"/>
            </p:cNvSpPr>
            <p:nvPr/>
          </p:nvSpPr>
          <p:spPr bwMode="gray">
            <a:xfrm>
              <a:off x="816" y="2249"/>
              <a:ext cx="1440" cy="393"/>
            </a:xfrm>
            <a:prstGeom prst="rect">
              <a:avLst/>
            </a:prstGeom>
            <a:gradFill rotWithShape="1">
              <a:gsLst>
                <a:gs pos="0">
                  <a:srgbClr val="5B9BD5">
                    <a:gamma/>
                    <a:tint val="48627"/>
                    <a:invGamma/>
                  </a:srgbClr>
                </a:gs>
                <a:gs pos="100000">
                  <a:srgbClr val="5B9BD5"/>
                </a:gs>
              </a:gsLst>
              <a:lin ang="27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marL="0" marR="0" lvl="0" indent="0" algn="ctr" defTabSz="914400" eaLnBrk="0" fontAlgn="auto" latinLnBrk="0" hangingPunct="0">
                <a:lnSpc>
                  <a:spcPct val="100000"/>
                </a:lnSpc>
                <a:spcBef>
                  <a:spcPts val="0"/>
                </a:spcBef>
                <a:spcAft>
                  <a:spcPts val="0"/>
                </a:spcAft>
                <a:buClrTx/>
                <a:buSzTx/>
                <a:buFontTx/>
                <a:buNone/>
                <a:tabLst/>
                <a:defRPr/>
              </a:pPr>
              <a:r>
                <a:rPr lang="zh-CN" altLang="en-US" b="1" kern="0" dirty="0">
                  <a:solidFill>
                    <a:srgbClr val="000000"/>
                  </a:solidFill>
                  <a:effectLst>
                    <a:outerShdw blurRad="38100" dist="38100" dir="2700000" algn="tl">
                      <a:srgbClr val="FFFFFF"/>
                    </a:outerShdw>
                  </a:effectLst>
                  <a:latin typeface="Arial" charset="0"/>
                </a:rPr>
                <a:t>更新权重</a:t>
              </a:r>
              <a:endParaRPr kumimoji="0" lang="en-US" altLang="zh-CN" sz="1800" b="1" i="0" u="none" strike="noStrike" kern="0" cap="none" spc="0" normalizeH="0" baseline="0" noProof="0" dirty="0">
                <a:ln>
                  <a:noFill/>
                </a:ln>
                <a:solidFill>
                  <a:srgbClr val="000000"/>
                </a:solidFill>
                <a:effectLst>
                  <a:outerShdw blurRad="38100" dist="38100" dir="2700000" algn="tl">
                    <a:srgbClr val="FFFFFF"/>
                  </a:outerShdw>
                </a:effectLst>
                <a:uLnTx/>
                <a:uFillTx/>
                <a:latin typeface="Arial" charset="0"/>
              </a:endParaRPr>
            </a:p>
          </p:txBody>
        </p:sp>
      </p:grpSp>
    </p:spTree>
    <p:custDataLst>
      <p:tags r:id="rId1"/>
    </p:custDataLst>
  </p:cSld>
  <p:clrMapOvr>
    <a:masterClrMapping/>
  </p:clrMapOvr>
  <p:transition spd="slow">
    <p:wipe dir="d"/>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762000" y="269632"/>
            <a:ext cx="8077200" cy="567080"/>
          </a:xfrm>
        </p:spPr>
        <p:txBody>
          <a:bodyPr>
            <a:normAutofit fontScale="90000"/>
          </a:bodyPr>
          <a:lstStyle/>
          <a:p>
            <a:r>
              <a:rPr lang="zh-CN" altLang="en-US" dirty="0"/>
              <a:t>训练的方法</a:t>
            </a:r>
            <a:endParaRPr lang="en-US" dirty="0"/>
          </a:p>
        </p:txBody>
      </p:sp>
      <p:sp>
        <p:nvSpPr>
          <p:cNvPr id="3" name="矩形 2"/>
          <p:cNvSpPr/>
          <p:nvPr/>
        </p:nvSpPr>
        <p:spPr>
          <a:xfrm>
            <a:off x="827584" y="980728"/>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单样本训练（随机梯度下降</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SGD</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a:t>
            </a:r>
          </a:p>
        </p:txBody>
      </p:sp>
      <p:sp>
        <p:nvSpPr>
          <p:cNvPr id="5" name="矩形 4"/>
          <p:cNvSpPr/>
          <p:nvPr/>
        </p:nvSpPr>
        <p:spPr>
          <a:xfrm>
            <a:off x="971600" y="1268760"/>
            <a:ext cx="7776864" cy="830997"/>
          </a:xfrm>
          <a:prstGeom prst="rect">
            <a:avLst/>
          </a:prstGeom>
        </p:spPr>
        <p:txBody>
          <a:bodyPr wrap="square">
            <a:spAutoFit/>
          </a:bodyPr>
          <a:lstStyle/>
          <a:p>
            <a:r>
              <a:rPr lang="zh-CN" altLang="en-US" sz="1600" dirty="0">
                <a:latin typeface="微软雅黑 Light" panose="020B0502040204020203" pitchFamily="34" charset="-122"/>
                <a:ea typeface="微软雅黑 Light" panose="020B0502040204020203" pitchFamily="34" charset="-122"/>
              </a:rPr>
              <a:t>在标准</a:t>
            </a:r>
            <a:r>
              <a:rPr lang="en-US" altLang="zh-CN" sz="1600" dirty="0">
                <a:latin typeface="微软雅黑 Light" panose="020B0502040204020203" pitchFamily="34" charset="-122"/>
                <a:ea typeface="微软雅黑 Light" panose="020B0502040204020203" pitchFamily="34" charset="-122"/>
              </a:rPr>
              <a:t>BP</a:t>
            </a:r>
            <a:r>
              <a:rPr lang="zh-CN" altLang="en-US" sz="1600" dirty="0">
                <a:latin typeface="微软雅黑 Light" panose="020B0502040204020203" pitchFamily="34" charset="-122"/>
                <a:ea typeface="微软雅黑 Light" panose="020B0502040204020203" pitchFamily="34" charset="-122"/>
              </a:rPr>
              <a:t>算法中，每输入一个样本，都要回传误差并调整权值，这种对每个样本轮训的方法称为单样本训练。单样本训练只针对每个样本产生的误差进行调整，难免顾此失彼，使训练次数增加，导致收敛速度变慢。内存占用少，振荡、有遗忘问题。</a:t>
            </a:r>
          </a:p>
        </p:txBody>
      </p:sp>
      <p:sp>
        <p:nvSpPr>
          <p:cNvPr id="6" name="AutoShape 2" descr="https://img-blog.csdn.net/20180721172153219?watermark/2/text/aHR0cHM6Ly9ibG9nLmNzZG4ubmV0L3FxXzM3Mjc0NjE1/font/5a6L5L2T/fontsize/400/fill/I0JBQkFCMA==/dissolve/70"/>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矩形 7"/>
          <p:cNvSpPr/>
          <p:nvPr/>
        </p:nvSpPr>
        <p:spPr>
          <a:xfrm>
            <a:off x="837531" y="2132856"/>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批量训练（批量梯度下降</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BGD</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a:t>
            </a:r>
          </a:p>
        </p:txBody>
      </p:sp>
      <p:sp>
        <p:nvSpPr>
          <p:cNvPr id="10" name="矩形 9"/>
          <p:cNvSpPr/>
          <p:nvPr/>
        </p:nvSpPr>
        <p:spPr>
          <a:xfrm>
            <a:off x="971600" y="2420888"/>
            <a:ext cx="7632848" cy="830997"/>
          </a:xfrm>
          <a:prstGeom prst="rect">
            <a:avLst/>
          </a:prstGeom>
        </p:spPr>
        <p:txBody>
          <a:bodyPr wrap="square">
            <a:spAutoFit/>
          </a:bodyPr>
          <a:lstStyle/>
          <a:p>
            <a:r>
              <a:rPr lang="zh-CN" altLang="en-US" sz="1600" dirty="0">
                <a:latin typeface="微软雅黑 Light" panose="020B0502040204020203" pitchFamily="34" charset="-122"/>
                <a:ea typeface="微软雅黑 Light" panose="020B0502040204020203" pitchFamily="34" charset="-122"/>
              </a:rPr>
              <a:t>在所有样本输入后计算网络的总误差，再根据总误差调整权值，这种累积误差的批量处理方式称为“批训练”或“周期训练”。易于并行训练，样本量大的时候内存占用多，训练速度变慢。</a:t>
            </a:r>
          </a:p>
        </p:txBody>
      </p:sp>
      <p:pic>
        <p:nvPicPr>
          <p:cNvPr id="5122"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85850" y="4149080"/>
            <a:ext cx="6686550" cy="2247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矩形 10"/>
          <p:cNvSpPr/>
          <p:nvPr/>
        </p:nvSpPr>
        <p:spPr>
          <a:xfrm>
            <a:off x="827584" y="3246075"/>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小批量训练：</a:t>
            </a:r>
          </a:p>
        </p:txBody>
      </p:sp>
      <p:sp>
        <p:nvSpPr>
          <p:cNvPr id="12" name="矩形 11"/>
          <p:cNvSpPr/>
          <p:nvPr/>
        </p:nvSpPr>
        <p:spPr>
          <a:xfrm>
            <a:off x="961653" y="3534107"/>
            <a:ext cx="7632848" cy="584775"/>
          </a:xfrm>
          <a:prstGeom prst="rect">
            <a:avLst/>
          </a:prstGeom>
        </p:spPr>
        <p:txBody>
          <a:bodyPr wrap="square">
            <a:spAutoFit/>
          </a:bodyPr>
          <a:lstStyle/>
          <a:p>
            <a:r>
              <a:rPr lang="zh-CN" altLang="en-US" sz="1600" dirty="0">
                <a:latin typeface="微软雅黑 Light" panose="020B0502040204020203" pitchFamily="34" charset="-122"/>
                <a:ea typeface="微软雅黑 Light" panose="020B0502040204020203" pitchFamily="34" charset="-122"/>
              </a:rPr>
              <a:t>“小批量梯度下降训练法”是单样本和批量训</a:t>
            </a:r>
            <a:r>
              <a:rPr lang="zh-CN" altLang="en-US" sz="1600">
                <a:latin typeface="微软雅黑 Light" panose="020B0502040204020203" pitchFamily="34" charset="-122"/>
                <a:ea typeface="微软雅黑 Light" panose="020B0502040204020203" pitchFamily="34" charset="-122"/>
              </a:rPr>
              <a:t>练的折中办法，</a:t>
            </a:r>
            <a:r>
              <a:rPr lang="zh-CN" altLang="en-US" sz="1600" dirty="0">
                <a:latin typeface="微软雅黑 Light" panose="020B0502040204020203" pitchFamily="34" charset="-122"/>
                <a:ea typeface="微软雅黑 Light" panose="020B0502040204020203" pitchFamily="34" charset="-122"/>
              </a:rPr>
              <a:t>每次用小批量样本进行更新学习。</a:t>
            </a:r>
          </a:p>
        </p:txBody>
      </p:sp>
    </p:spTree>
    <p:custDataLst>
      <p:tags r:id="rId1"/>
    </p:custDataLst>
    <p:extLst>
      <p:ext uri="{BB962C8B-B14F-4D97-AF65-F5344CB8AC3E}">
        <p14:creationId xmlns:p14="http://schemas.microsoft.com/office/powerpoint/2010/main" val="2566857550"/>
      </p:ext>
    </p:extLst>
  </p:cSld>
  <p:clrMapOvr>
    <a:masterClrMapping/>
  </p:clrMapOvr>
  <p:transition spd="slow">
    <p:wipe dir="d"/>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762000" y="269632"/>
            <a:ext cx="8077200" cy="567080"/>
          </a:xfrm>
        </p:spPr>
        <p:txBody>
          <a:bodyPr>
            <a:normAutofit fontScale="90000"/>
          </a:bodyPr>
          <a:lstStyle/>
          <a:p>
            <a:r>
              <a:rPr lang="zh-CN" altLang="en-US" dirty="0"/>
              <a:t>训练相关概念</a:t>
            </a:r>
            <a:endParaRPr lang="en-US" dirty="0"/>
          </a:p>
        </p:txBody>
      </p:sp>
      <p:sp>
        <p:nvSpPr>
          <p:cNvPr id="3" name="矩形 2"/>
          <p:cNvSpPr/>
          <p:nvPr/>
        </p:nvSpPr>
        <p:spPr>
          <a:xfrm>
            <a:off x="827584" y="1052736"/>
            <a:ext cx="3347864"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三种梯度下降法法的对比：</a:t>
            </a:r>
          </a:p>
        </p:txBody>
      </p:sp>
      <p:sp>
        <p:nvSpPr>
          <p:cNvPr id="5" name="矩形 4"/>
          <p:cNvSpPr/>
          <p:nvPr/>
        </p:nvSpPr>
        <p:spPr>
          <a:xfrm>
            <a:off x="971600" y="1340768"/>
            <a:ext cx="7776864" cy="584775"/>
          </a:xfrm>
          <a:prstGeom prst="rect">
            <a:avLst/>
          </a:prstGeom>
        </p:spPr>
        <p:txBody>
          <a:bodyPr wrap="square">
            <a:spAutoFit/>
          </a:bodyPr>
          <a:lstStyle/>
          <a:p>
            <a:r>
              <a:rPr lang="zh-CN" altLang="en-US" sz="1600" dirty="0">
                <a:latin typeface="微软雅黑 Light" panose="020B0502040204020203" pitchFamily="34" charset="-122"/>
                <a:ea typeface="微软雅黑 Light" panose="020B0502040204020203" pitchFamily="34" charset="-122"/>
              </a:rPr>
              <a:t>下图是梯度下降的变种方法以及它们朝向最小值的方向走势，如图所示，与小批量版本相比，</a:t>
            </a:r>
            <a:r>
              <a:rPr lang="en-US" altLang="zh-CN" sz="1600" dirty="0">
                <a:latin typeface="微软雅黑 Light" panose="020B0502040204020203" pitchFamily="34" charset="-122"/>
                <a:ea typeface="微软雅黑 Light" panose="020B0502040204020203" pitchFamily="34" charset="-122"/>
              </a:rPr>
              <a:t>SGD</a:t>
            </a:r>
            <a:r>
              <a:rPr lang="zh-CN" altLang="en-US" sz="1600" dirty="0">
                <a:latin typeface="微软雅黑 Light" panose="020B0502040204020203" pitchFamily="34" charset="-122"/>
                <a:ea typeface="微软雅黑 Light" panose="020B0502040204020203" pitchFamily="34" charset="-122"/>
              </a:rPr>
              <a:t>的方向噪声很大。</a:t>
            </a:r>
          </a:p>
        </p:txBody>
      </p:sp>
      <p:sp>
        <p:nvSpPr>
          <p:cNvPr id="6" name="AutoShape 2" descr="https://img-blog.csdn.net/20180721172153219?watermark/2/text/aHR0cHM6Ly9ibG9nLmNzZG4ubmV0L3FxXzM3Mjc0NjE1/font/5a6L5L2T/fontsize/400/fill/I0JBQkFCMA==/dissolve/70"/>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8195" name="Picture 3"/>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755576" y="4922093"/>
            <a:ext cx="8064896" cy="1819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descr="http://www.itsiwei.com/wp-content/uploads/2018/05/image.jpeg">
            <a:hlinkClick r:id="rId6"/>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478235" y="1916832"/>
            <a:ext cx="6334125" cy="301942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236170855"/>
      </p:ext>
    </p:extLst>
  </p:cSld>
  <p:clrMapOvr>
    <a:masterClrMapping/>
  </p:clrMapOvr>
  <p:transition spd="slow">
    <p:wipe dir="d"/>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41248" y="152400"/>
            <a:ext cx="7691192" cy="756320"/>
          </a:xfrm>
        </p:spPr>
        <p:txBody>
          <a:bodyPr>
            <a:normAutofit fontScale="90000"/>
          </a:bodyPr>
          <a:lstStyle/>
          <a:p>
            <a:r>
              <a:rPr lang="zh-CN" altLang="en-US" dirty="0"/>
              <a:t>神经网络的本质是什么？</a:t>
            </a:r>
            <a:endParaRPr lang="en-US" dirty="0"/>
          </a:p>
        </p:txBody>
      </p:sp>
      <p:sp>
        <p:nvSpPr>
          <p:cNvPr id="3" name="矩形 2"/>
          <p:cNvSpPr/>
          <p:nvPr/>
        </p:nvSpPr>
        <p:spPr>
          <a:xfrm>
            <a:off x="1187624" y="1268760"/>
            <a:ext cx="7128792" cy="646331"/>
          </a:xfrm>
          <a:prstGeom prst="rect">
            <a:avLst/>
          </a:prstGeom>
        </p:spPr>
        <p:txBody>
          <a:bodyPr wrap="square">
            <a:spAutoFit/>
          </a:bodyPr>
          <a:lstStyle/>
          <a:p>
            <a:r>
              <a:rPr lang="zh-CN" altLang="en-US" dirty="0">
                <a:solidFill>
                  <a:srgbClr val="7030A0"/>
                </a:solidFill>
                <a:latin typeface="微软雅黑" panose="020B0503020204020204" pitchFamily="34" charset="-122"/>
                <a:ea typeface="微软雅黑" panose="020B0503020204020204" pitchFamily="34" charset="-122"/>
              </a:rPr>
              <a:t>神经网络本质是通过参数与激活函数来拟合特征与目标之间的真实函数关系。实现一个神经网络最重要的是线性代数库</a:t>
            </a:r>
            <a:r>
              <a:rPr lang="zh-CN" altLang="en-US" dirty="0"/>
              <a:t>。</a:t>
            </a:r>
          </a:p>
        </p:txBody>
      </p:sp>
      <p:sp>
        <p:nvSpPr>
          <p:cNvPr id="4" name="矩形 3"/>
          <p:cNvSpPr/>
          <p:nvPr/>
        </p:nvSpPr>
        <p:spPr>
          <a:xfrm>
            <a:off x="1187624" y="2257127"/>
            <a:ext cx="3312368"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样本的空间分布</a:t>
            </a:r>
          </a:p>
        </p:txBody>
      </p:sp>
      <p:pic>
        <p:nvPicPr>
          <p:cNvPr id="7170" name="Picture 2" descr="http://5b0988e595225.cdn.sohucs.com/images/20170820/bf381c5e98d6495db7565452547f927b.jpeg"/>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288975" y="2564904"/>
            <a:ext cx="6955433" cy="3506662"/>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051720" y="6165304"/>
            <a:ext cx="6336704" cy="307777"/>
          </a:xfrm>
          <a:prstGeom prst="rect">
            <a:avLst/>
          </a:prstGeom>
        </p:spPr>
        <p:txBody>
          <a:bodyPr wrap="square">
            <a:spAutoFit/>
          </a:bodyPr>
          <a:lstStyle/>
          <a:p>
            <a:r>
              <a:rPr lang="zh-CN" altLang="en-US" sz="1400" dirty="0">
                <a:latin typeface="微软雅黑 Light" panose="020B0502040204020203" pitchFamily="34" charset="-122"/>
                <a:ea typeface="微软雅黑 Light" panose="020B0502040204020203" pitchFamily="34" charset="-122"/>
              </a:rPr>
              <a:t>左侧是原始输入空间下的分类图，右侧是转换后的高维空间下的扭曲图</a:t>
            </a:r>
          </a:p>
        </p:txBody>
      </p:sp>
    </p:spTree>
    <p:custDataLst>
      <p:tags r:id="rId1"/>
    </p:custDataLst>
    <p:extLst>
      <p:ext uri="{BB962C8B-B14F-4D97-AF65-F5344CB8AC3E}">
        <p14:creationId xmlns:p14="http://schemas.microsoft.com/office/powerpoint/2010/main" val="2790196808"/>
      </p:ext>
    </p:extLst>
  </p:cSld>
  <p:clrMapOvr>
    <a:masterClrMapping/>
  </p:clrMapOvr>
  <p:transition spd="slow">
    <p:wipe dir="d"/>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043608" y="1340768"/>
            <a:ext cx="7151514" cy="3744416"/>
          </a:xfrm>
          <a:prstGeom prst="rect">
            <a:avLst/>
          </a:prstGeom>
          <a:noFill/>
        </p:spPr>
        <p:txBody>
          <a:bodyPr wrap="square" rtlCol="0">
            <a:normAutofit/>
          </a:bodyPr>
          <a:lstStyle/>
          <a:p>
            <a:pPr algn="ctr"/>
            <a:r>
              <a:rPr lang="en-US" altLang="zh-CN" sz="4000"/>
              <a:t>AI</a:t>
            </a:r>
            <a:r>
              <a:rPr lang="zh-CN" altLang="en-US" sz="4000" dirty="0"/>
              <a:t>的应用场景和案例</a:t>
            </a:r>
            <a:endParaRPr lang="en-US" sz="4000" dirty="0"/>
          </a:p>
        </p:txBody>
      </p:sp>
      <p:pic>
        <p:nvPicPr>
          <p:cNvPr id="9" name="Picture 8"/>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953000" y="0"/>
            <a:ext cx="7765662" cy="16476125"/>
          </a:xfrm>
          <a:prstGeom prst="rect">
            <a:avLst/>
          </a:prstGeom>
        </p:spPr>
      </p:pic>
    </p:spTree>
    <p:extLst>
      <p:ext uri="{BB962C8B-B14F-4D97-AF65-F5344CB8AC3E}">
        <p14:creationId xmlns:p14="http://schemas.microsoft.com/office/powerpoint/2010/main" val="372148079"/>
      </p:ext>
    </p:extLst>
  </p:cSld>
  <p:clrMapOvr>
    <a:masterClrMapping/>
  </p:clrMapOvr>
  <p:transition spd="slow">
    <p:push/>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38200" y="304800"/>
            <a:ext cx="4267200" cy="531912"/>
          </a:xfrm>
        </p:spPr>
        <p:txBody>
          <a:bodyPr>
            <a:normAutofit fontScale="90000"/>
          </a:bodyPr>
          <a:lstStyle/>
          <a:p>
            <a:r>
              <a:rPr lang="zh-CN" altLang="en-US" dirty="0"/>
              <a:t>计算机视觉</a:t>
            </a:r>
            <a:endParaRPr lang="en-US" dirty="0"/>
          </a:p>
        </p:txBody>
      </p:sp>
      <p:sp>
        <p:nvSpPr>
          <p:cNvPr id="3" name="AutoShape 2" descr="http://img1.imgtn.bdimg.com/it/u=1958355960,3886851449&amp;fm=11&amp;gp=0.jpg"/>
          <p:cNvSpPr>
            <a:spLocks noChangeAspect="1" noChangeArrowheads="1"/>
          </p:cNvSpPr>
          <p:nvPr/>
        </p:nvSpPr>
        <p:spPr bwMode="auto">
          <a:xfrm>
            <a:off x="4445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4" name="Picture 4"/>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043608" y="1052736"/>
            <a:ext cx="2736304" cy="23477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5" name="Picture 5"/>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5508104" y="1052736"/>
            <a:ext cx="2736304" cy="22388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矩形 6"/>
          <p:cNvSpPr/>
          <p:nvPr/>
        </p:nvSpPr>
        <p:spPr>
          <a:xfrm>
            <a:off x="1812248" y="3356992"/>
            <a:ext cx="1217000" cy="400110"/>
          </a:xfrm>
          <a:prstGeom prst="rect">
            <a:avLst/>
          </a:prstGeom>
          <a:noFill/>
        </p:spPr>
        <p:txBody>
          <a:bodyPr wrap="none" lIns="91440" tIns="45720" rIns="91440" bIns="45720">
            <a:spAutoFit/>
          </a:bodyPr>
          <a:lstStyle/>
          <a:p>
            <a:pPr algn="ctr"/>
            <a:r>
              <a:rPr lang="zh-CN" altLang="en-US" sz="2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人脸识别</a:t>
            </a:r>
          </a:p>
        </p:txBody>
      </p:sp>
      <p:sp>
        <p:nvSpPr>
          <p:cNvPr id="8" name="矩形 7"/>
          <p:cNvSpPr/>
          <p:nvPr/>
        </p:nvSpPr>
        <p:spPr>
          <a:xfrm>
            <a:off x="6348751" y="3284984"/>
            <a:ext cx="1217000" cy="400110"/>
          </a:xfrm>
          <a:prstGeom prst="rect">
            <a:avLst/>
          </a:prstGeom>
          <a:noFill/>
        </p:spPr>
        <p:txBody>
          <a:bodyPr wrap="none" lIns="91440" tIns="45720" rIns="91440" bIns="45720">
            <a:spAutoFit/>
          </a:bodyPr>
          <a:lstStyle/>
          <a:p>
            <a:pPr algn="ctr"/>
            <a:r>
              <a:rPr lang="zh-CN" altLang="en-US" sz="2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无人超市</a:t>
            </a:r>
          </a:p>
        </p:txBody>
      </p:sp>
      <p:sp>
        <p:nvSpPr>
          <p:cNvPr id="9" name="矩形 8"/>
          <p:cNvSpPr/>
          <p:nvPr/>
        </p:nvSpPr>
        <p:spPr>
          <a:xfrm>
            <a:off x="1688545" y="6093296"/>
            <a:ext cx="1217000" cy="400110"/>
          </a:xfrm>
          <a:prstGeom prst="rect">
            <a:avLst/>
          </a:prstGeom>
          <a:noFill/>
        </p:spPr>
        <p:txBody>
          <a:bodyPr wrap="none" lIns="91440" tIns="45720" rIns="91440" bIns="45720">
            <a:spAutoFit/>
          </a:bodyPr>
          <a:lstStyle/>
          <a:p>
            <a:pPr algn="ctr"/>
            <a:r>
              <a:rPr lang="zh-CN" altLang="en-US" sz="2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自动驾驶</a:t>
            </a:r>
          </a:p>
        </p:txBody>
      </p:sp>
      <p:sp>
        <p:nvSpPr>
          <p:cNvPr id="10" name="矩形 9"/>
          <p:cNvSpPr/>
          <p:nvPr/>
        </p:nvSpPr>
        <p:spPr>
          <a:xfrm>
            <a:off x="6069320" y="6087888"/>
            <a:ext cx="1733167" cy="400110"/>
          </a:xfrm>
          <a:prstGeom prst="rect">
            <a:avLst/>
          </a:prstGeom>
          <a:noFill/>
        </p:spPr>
        <p:txBody>
          <a:bodyPr wrap="none" lIns="91440" tIns="45720" rIns="91440" bIns="45720">
            <a:spAutoFit/>
          </a:bodyPr>
          <a:lstStyle/>
          <a:p>
            <a:pPr algn="ctr"/>
            <a:r>
              <a:rPr lang="zh-CN" altLang="en-US" sz="2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医学影像诊断</a:t>
            </a:r>
          </a:p>
        </p:txBody>
      </p:sp>
      <p:pic>
        <p:nvPicPr>
          <p:cNvPr id="5126" name="Picture 6"/>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1059236" y="4315916"/>
            <a:ext cx="3018508" cy="17053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7" name="Picture 7"/>
          <p:cNvPicPr>
            <a:picLocks noChangeAspect="1" noChangeArrowheads="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5364088" y="3933055"/>
            <a:ext cx="3137755" cy="2089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9"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635896" y="2999294"/>
            <a:ext cx="2095500" cy="1371600"/>
          </a:xfrm>
          <a:prstGeom prst="ellipse">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cSld>
  <p:clrMapOvr>
    <a:masterClrMapping/>
  </p:clrMapOvr>
  <p:transition spd="slow">
    <p:wipe dir="d"/>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38200" y="304800"/>
            <a:ext cx="4267200" cy="531912"/>
          </a:xfrm>
        </p:spPr>
        <p:txBody>
          <a:bodyPr>
            <a:normAutofit fontScale="90000"/>
          </a:bodyPr>
          <a:lstStyle/>
          <a:p>
            <a:r>
              <a:rPr lang="zh-CN" altLang="en-US" dirty="0"/>
              <a:t>计算机视觉</a:t>
            </a:r>
            <a:endParaRPr lang="en-US" dirty="0"/>
          </a:p>
        </p:txBody>
      </p:sp>
      <p:sp>
        <p:nvSpPr>
          <p:cNvPr id="3" name="AutoShape 2" descr="http://img1.imgtn.bdimg.com/it/u=1958355960,3886851449&amp;fm=11&amp;gp=0.jpg"/>
          <p:cNvSpPr>
            <a:spLocks noChangeAspect="1" noChangeArrowheads="1"/>
          </p:cNvSpPr>
          <p:nvPr/>
        </p:nvSpPr>
        <p:spPr bwMode="auto">
          <a:xfrm>
            <a:off x="4445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8" name="Picture 8"/>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71600" y="908720"/>
            <a:ext cx="7488832" cy="57606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1589940517"/>
      </p:ext>
    </p:extLst>
  </p:cSld>
  <p:clrMapOvr>
    <a:masterClrMapping/>
  </p:clrMapOvr>
  <p:transition spd="slow">
    <p:wipe dir="d"/>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043608" y="1340768"/>
            <a:ext cx="7151514" cy="3744416"/>
          </a:xfrm>
          <a:prstGeom prst="rect">
            <a:avLst/>
          </a:prstGeom>
          <a:noFill/>
        </p:spPr>
        <p:txBody>
          <a:bodyPr wrap="square" rtlCol="0">
            <a:normAutofit/>
          </a:bodyPr>
          <a:lstStyle/>
          <a:p>
            <a:pPr algn="ctr"/>
            <a:r>
              <a:rPr lang="zh-CN" altLang="en-US" sz="7200" dirty="0"/>
              <a:t>五</a:t>
            </a:r>
            <a:r>
              <a:rPr lang="en-US" altLang="zh-CN" sz="7200" dirty="0"/>
              <a:t>.</a:t>
            </a:r>
            <a:r>
              <a:rPr lang="zh-CN" altLang="en-US" sz="7200" dirty="0"/>
              <a:t>思考篇</a:t>
            </a:r>
            <a:endParaRPr lang="en-US" altLang="zh-CN" sz="4000" dirty="0"/>
          </a:p>
          <a:p>
            <a:pPr algn="ctr"/>
            <a:r>
              <a:rPr lang="en-US" altLang="zh-CN" sz="4000" dirty="0"/>
              <a:t>AI</a:t>
            </a:r>
            <a:r>
              <a:rPr lang="zh-CN" altLang="en-US" sz="4000" dirty="0"/>
              <a:t>存在的问题和本质</a:t>
            </a:r>
            <a:endParaRPr lang="en-US" sz="4000" dirty="0"/>
          </a:p>
        </p:txBody>
      </p:sp>
      <p:pic>
        <p:nvPicPr>
          <p:cNvPr id="9" name="Picture 8"/>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953000" y="0"/>
            <a:ext cx="7765662" cy="16476125"/>
          </a:xfrm>
          <a:prstGeom prst="rect">
            <a:avLst/>
          </a:prstGeom>
        </p:spPr>
      </p:pic>
    </p:spTree>
    <p:extLst>
      <p:ext uri="{BB962C8B-B14F-4D97-AF65-F5344CB8AC3E}">
        <p14:creationId xmlns:p14="http://schemas.microsoft.com/office/powerpoint/2010/main" val="3177112024"/>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963332" y="-6858000"/>
            <a:ext cx="7765662" cy="16476125"/>
          </a:xfrm>
          <a:prstGeom prst="rect">
            <a:avLst/>
          </a:prstGeom>
        </p:spPr>
      </p:pic>
      <p:pic>
        <p:nvPicPr>
          <p:cNvPr id="13" name="Picture 12"/>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rot="20753331" flipH="1">
            <a:off x="-316180" y="3775286"/>
            <a:ext cx="2895600" cy="3390489"/>
          </a:xfrm>
          <a:prstGeom prst="rect">
            <a:avLst/>
          </a:prstGeom>
        </p:spPr>
      </p:pic>
      <p:sp>
        <p:nvSpPr>
          <p:cNvPr id="2" name="矩形 1"/>
          <p:cNvSpPr/>
          <p:nvPr/>
        </p:nvSpPr>
        <p:spPr>
          <a:xfrm>
            <a:off x="4788023" y="404664"/>
            <a:ext cx="4104455" cy="2308324"/>
          </a:xfrm>
          <a:prstGeom prst="rect">
            <a:avLst/>
          </a:prstGeom>
        </p:spPr>
        <p:txBody>
          <a:bodyPr wrap="square">
            <a:spAutoFit/>
          </a:bodyPr>
          <a:lstStyle/>
          <a:p>
            <a:r>
              <a:rPr lang="zh-CN" altLang="en-US" dirty="0"/>
              <a:t>在视觉皮层中存在的两类细胞：简单细胞（</a:t>
            </a:r>
            <a:r>
              <a:rPr lang="en-US" altLang="zh-CN" dirty="0"/>
              <a:t>simple cells) </a:t>
            </a:r>
            <a:r>
              <a:rPr lang="zh-CN" altLang="en-US" dirty="0"/>
              <a:t>和复杂细胞 </a:t>
            </a:r>
            <a:r>
              <a:rPr lang="en-US" altLang="zh-CN" dirty="0"/>
              <a:t>(complex cells).</a:t>
            </a:r>
            <a:br>
              <a:rPr lang="en-US" altLang="zh-CN" dirty="0"/>
            </a:br>
            <a:r>
              <a:rPr lang="en-US" altLang="zh-CN" dirty="0" err="1"/>
              <a:t>Torsten</a:t>
            </a:r>
            <a:r>
              <a:rPr lang="en-US" altLang="zh-CN" dirty="0"/>
              <a:t> Wiesel </a:t>
            </a:r>
            <a:r>
              <a:rPr lang="zh-CN" altLang="en-US" dirty="0"/>
              <a:t>和 </a:t>
            </a:r>
            <a:r>
              <a:rPr lang="en-US" altLang="zh-CN" dirty="0"/>
              <a:t>David Hubel</a:t>
            </a:r>
            <a:r>
              <a:rPr lang="zh-CN" altLang="en-US" dirty="0"/>
              <a:t>两位好基友 日以继夜在猫和猴身上做实验 在</a:t>
            </a:r>
            <a:r>
              <a:rPr lang="en-US" altLang="zh-CN" dirty="0"/>
              <a:t>1950s</a:t>
            </a:r>
            <a:r>
              <a:rPr lang="zh-CN" altLang="en-US" dirty="0"/>
              <a:t>末期发现了简单细胞 又在大约十年后发现了复杂细胞。</a:t>
            </a:r>
            <a:endParaRPr lang="en-US" altLang="zh-CN" dirty="0"/>
          </a:p>
          <a:p>
            <a:r>
              <a:rPr lang="en-US" altLang="zh-CN" dirty="0"/>
              <a:t>1981</a:t>
            </a:r>
            <a:r>
              <a:rPr lang="zh-CN" altLang="en-US" dirty="0"/>
              <a:t>年的诺贝尔生理学及医学奖。</a:t>
            </a:r>
          </a:p>
        </p:txBody>
      </p:sp>
      <p:pic>
        <p:nvPicPr>
          <p:cNvPr id="3074" name="Picture 2" descr="preview"/>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79512" y="328408"/>
            <a:ext cx="4464496" cy="295657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preview"/>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4475008" y="3145216"/>
            <a:ext cx="4417471" cy="29480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ic3.zhimg.com/80/v2-a494f589eec79a8fa6cc9226fbab16ea_hd.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31840" y="1556792"/>
            <a:ext cx="4848225" cy="2838450"/>
          </a:xfrm>
          <a:prstGeom prst="rect">
            <a:avLst/>
          </a:prstGeom>
          <a:noFill/>
          <a:ln>
            <a:solidFill>
              <a:schemeClr val="accent6">
                <a:lumMod val="60000"/>
                <a:lumOff val="40000"/>
              </a:schemeClr>
            </a:solidFill>
          </a:ln>
          <a:extLst>
            <a:ext uri="{909E8E84-426E-40DD-AFC4-6F175D3DCCD1}">
              <a14:hiddenFill xmlns:a14="http://schemas.microsoft.com/office/drawing/2010/main">
                <a:solidFill>
                  <a:srgbClr val="FFFFFF"/>
                </a:solidFill>
              </a14:hiddenFill>
            </a:ext>
          </a:extLst>
        </p:spPr>
      </p:pic>
      <p:sp>
        <p:nvSpPr>
          <p:cNvPr id="620546" name="Rectangle 2"/>
          <p:cNvSpPr>
            <a:spLocks noGrp="1" noChangeArrowheads="1"/>
          </p:cNvSpPr>
          <p:nvPr>
            <p:ph type="title"/>
            <p:custDataLst>
              <p:tags r:id="rId2"/>
            </p:custDataLst>
          </p:nvPr>
        </p:nvSpPr>
        <p:spPr>
          <a:xfrm>
            <a:off x="395536" y="404664"/>
            <a:ext cx="4343400" cy="504056"/>
          </a:xfrm>
        </p:spPr>
        <p:txBody>
          <a:bodyPr>
            <a:normAutofit fontScale="90000"/>
          </a:bodyPr>
          <a:lstStyle/>
          <a:p>
            <a:pPr>
              <a:defRPr/>
            </a:pPr>
            <a:r>
              <a:rPr lang="zh-CN" altLang="en-US" dirty="0"/>
              <a:t>机器学习的本质</a:t>
            </a:r>
            <a:endParaRPr lang="en-US" dirty="0"/>
          </a:p>
        </p:txBody>
      </p:sp>
      <p:sp>
        <p:nvSpPr>
          <p:cNvPr id="5" name="矩形 4"/>
          <p:cNvSpPr/>
          <p:nvPr/>
        </p:nvSpPr>
        <p:spPr>
          <a:xfrm>
            <a:off x="323528" y="4653136"/>
            <a:ext cx="1728192" cy="400110"/>
          </a:xfrm>
          <a:prstGeom prst="rect">
            <a:avLst/>
          </a:prstGeom>
          <a:noFill/>
        </p:spPr>
        <p:txBody>
          <a:bodyPr wrap="square" lIns="91440" tIns="45720" rIns="91440" bIns="45720">
            <a:spAutoFit/>
          </a:bodyPr>
          <a:lstStyle/>
          <a:p>
            <a:r>
              <a:rPr lang="zh-CN" altLang="en-US" sz="2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方正姚体" panose="02010601030101010101" pitchFamily="2" charset="-122"/>
                <a:ea typeface="方正姚体" panose="02010601030101010101" pitchFamily="2" charset="-122"/>
              </a:rPr>
              <a:t>机器学习</a:t>
            </a:r>
            <a:r>
              <a:rPr lang="en-US" altLang="zh-CN" sz="2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方正姚体" panose="02010601030101010101" pitchFamily="2" charset="-122"/>
                <a:ea typeface="方正姚体" panose="02010601030101010101" pitchFamily="2" charset="-122"/>
              </a:rPr>
              <a:t>-&gt;</a:t>
            </a:r>
            <a:endParaRPr lang="zh-CN" altLang="en-US" sz="20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方正姚体" panose="02010601030101010101" pitchFamily="2" charset="-122"/>
              <a:ea typeface="方正姚体" panose="02010601030101010101" pitchFamily="2" charset="-122"/>
            </a:endParaRPr>
          </a:p>
        </p:txBody>
      </p:sp>
      <p:sp>
        <p:nvSpPr>
          <p:cNvPr id="6" name="矩形 5"/>
          <p:cNvSpPr/>
          <p:nvPr/>
        </p:nvSpPr>
        <p:spPr>
          <a:xfrm>
            <a:off x="5004048" y="4437112"/>
            <a:ext cx="3960440" cy="276999"/>
          </a:xfrm>
          <a:prstGeom prst="rect">
            <a:avLst/>
          </a:prstGeom>
        </p:spPr>
        <p:txBody>
          <a:bodyPr wrap="square">
            <a:spAutoFit/>
          </a:bodyPr>
          <a:lstStyle/>
          <a:p>
            <a:r>
              <a:rPr lang="zh-CN" altLang="en-US" sz="1200" dirty="0">
                <a:latin typeface="微软雅黑 Light" panose="020B0502040204020203" pitchFamily="34" charset="-122"/>
                <a:ea typeface="微软雅黑 Light" panose="020B0502040204020203" pitchFamily="34" charset="-122"/>
              </a:rPr>
              <a:t>知识是客观世界之间的系统化、逻辑化、因果化的描述。</a:t>
            </a:r>
          </a:p>
        </p:txBody>
      </p:sp>
      <p:sp>
        <p:nvSpPr>
          <p:cNvPr id="7" name="矩形 6"/>
          <p:cNvSpPr/>
          <p:nvPr/>
        </p:nvSpPr>
        <p:spPr>
          <a:xfrm>
            <a:off x="611560" y="5118283"/>
            <a:ext cx="7776864" cy="830997"/>
          </a:xfrm>
          <a:prstGeom prst="rect">
            <a:avLst/>
          </a:prstGeom>
        </p:spPr>
        <p:txBody>
          <a:bodyPr wrap="square">
            <a:spAutoFit/>
          </a:bodyPr>
          <a:lstStyle/>
          <a:p>
            <a:r>
              <a:rPr lang="zh-CN" altLang="en-US" sz="1600" b="1" dirty="0">
                <a:latin typeface="微软雅黑 Light" panose="020B0502040204020203" pitchFamily="34" charset="-122"/>
                <a:ea typeface="微软雅黑 Light" panose="020B0502040204020203" pitchFamily="34" charset="-122"/>
              </a:rPr>
              <a:t>机器学习</a:t>
            </a:r>
            <a:r>
              <a:rPr lang="zh-CN" altLang="en-US" sz="1600" dirty="0">
                <a:latin typeface="微软雅黑 Light" panose="020B0502040204020203" pitchFamily="34" charset="-122"/>
                <a:ea typeface="微软雅黑 Light" panose="020B0502040204020203" pitchFamily="34" charset="-122"/>
              </a:rPr>
              <a:t>等同于重现人类认识世界的过程，通过拟合、映射，建立输入和输出之间的映射关系。通过从大量样本数据中提取特征、规律、模式进行归纳与抽象试图建立样本实体和目标之间的关系，期望对未知数据预测和演绎。</a:t>
            </a:r>
          </a:p>
        </p:txBody>
      </p:sp>
      <p:sp>
        <p:nvSpPr>
          <p:cNvPr id="2" name="矩形 1"/>
          <p:cNvSpPr/>
          <p:nvPr/>
        </p:nvSpPr>
        <p:spPr>
          <a:xfrm>
            <a:off x="992213" y="2852936"/>
            <a:ext cx="1213794" cy="707886"/>
          </a:xfrm>
          <a:prstGeom prst="rect">
            <a:avLst/>
          </a:prstGeom>
        </p:spPr>
        <p:txBody>
          <a:bodyPr wrap="none">
            <a:spAutoFit/>
          </a:bodyPr>
          <a:lstStyle/>
          <a:p>
            <a:r>
              <a:rPr lang="zh-CN" alt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rPr>
              <a:t>归纳</a:t>
            </a:r>
          </a:p>
        </p:txBody>
      </p:sp>
    </p:spTree>
    <p:custDataLst>
      <p:tags r:id="rId1"/>
    </p:custData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38200" y="304800"/>
            <a:ext cx="6254080" cy="531912"/>
          </a:xfrm>
        </p:spPr>
        <p:txBody>
          <a:bodyPr>
            <a:normAutofit fontScale="90000"/>
          </a:bodyPr>
          <a:lstStyle/>
          <a:p>
            <a:r>
              <a:rPr lang="zh-CN" altLang="en-US" dirty="0"/>
              <a:t>机器学习存在的问题</a:t>
            </a:r>
            <a:endParaRPr lang="en-US" dirty="0"/>
          </a:p>
        </p:txBody>
      </p:sp>
      <p:sp>
        <p:nvSpPr>
          <p:cNvPr id="3" name="矩形 2"/>
          <p:cNvSpPr/>
          <p:nvPr/>
        </p:nvSpPr>
        <p:spPr>
          <a:xfrm>
            <a:off x="1259632" y="1369131"/>
            <a:ext cx="7344816" cy="738664"/>
          </a:xfrm>
          <a:prstGeom prst="rect">
            <a:avLst/>
          </a:prstGeom>
        </p:spPr>
        <p:txBody>
          <a:bodyPr wrap="square">
            <a:spAutoFit/>
          </a:bodyPr>
          <a:lstStyle/>
          <a:p>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1</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、模型需要大量的标记样本，训练对计算机算力要求较高，非常耗时非常缓慢，且易过拟合（</a:t>
            </a:r>
            <a:r>
              <a:rPr lang="zh-CN" altLang="en-US" sz="1400" dirty="0">
                <a:latin typeface="微软雅黑" panose="020B0503020204020204" pitchFamily="34" charset="-122"/>
                <a:ea typeface="微软雅黑" panose="020B0503020204020204" pitchFamily="34" charset="-122"/>
              </a:rPr>
              <a:t>把背景和噪音当数据训练</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a:t>
            </a:r>
            <a:r>
              <a:rPr lang="zh-CN" altLang="en-US" sz="1400" dirty="0">
                <a:solidFill>
                  <a:srgbClr val="00B050"/>
                </a:solidFill>
                <a:latin typeface="微软雅黑" panose="020B0503020204020204" pitchFamily="34" charset="-122"/>
                <a:ea typeface="微软雅黑" panose="020B0503020204020204" pitchFamily="34" charset="-122"/>
              </a:rPr>
              <a:t>目前的图像识别需要上千万张照片的收集归类，才能让机器“认出”猫，但教会一个小孩只需要很少的图片。</a:t>
            </a:r>
          </a:p>
        </p:txBody>
      </p:sp>
      <p:sp>
        <p:nvSpPr>
          <p:cNvPr id="4" name="矩形 3"/>
          <p:cNvSpPr/>
          <p:nvPr/>
        </p:nvSpPr>
        <p:spPr>
          <a:xfrm>
            <a:off x="1259632" y="2113111"/>
            <a:ext cx="6408712" cy="307777"/>
          </a:xfrm>
          <a:prstGeom prst="rect">
            <a:avLst/>
          </a:prstGeom>
        </p:spPr>
        <p:txBody>
          <a:bodyPr wrap="square">
            <a:spAutoFit/>
          </a:bodyPr>
          <a:lstStyle/>
          <a:p>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2</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、难以适应环境的变化（</a:t>
            </a:r>
            <a:r>
              <a:rPr lang="zh-CN" altLang="en-US" sz="1400" dirty="0">
                <a:latin typeface="微软雅黑" panose="020B0503020204020204" pitchFamily="34" charset="-122"/>
                <a:ea typeface="微软雅黑" panose="020B0503020204020204" pitchFamily="34" charset="-122"/>
              </a:rPr>
              <a:t>背景对主题的识别产生较大的干扰</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a:t>
            </a:r>
          </a:p>
        </p:txBody>
      </p:sp>
      <p:sp>
        <p:nvSpPr>
          <p:cNvPr id="5" name="矩形 4"/>
          <p:cNvSpPr/>
          <p:nvPr/>
        </p:nvSpPr>
        <p:spPr>
          <a:xfrm>
            <a:off x="1259632" y="2617167"/>
            <a:ext cx="4824536" cy="307777"/>
          </a:xfrm>
          <a:prstGeom prst="rect">
            <a:avLst/>
          </a:prstGeom>
        </p:spPr>
        <p:txBody>
          <a:bodyPr wrap="square">
            <a:spAutoFit/>
          </a:bodyPr>
          <a:lstStyle/>
          <a:p>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3</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、模型存在“黑盒”问题，无法直观理解。</a:t>
            </a:r>
          </a:p>
        </p:txBody>
      </p:sp>
      <p:sp>
        <p:nvSpPr>
          <p:cNvPr id="6" name="矩形 5"/>
          <p:cNvSpPr/>
          <p:nvPr/>
        </p:nvSpPr>
        <p:spPr>
          <a:xfrm>
            <a:off x="1259632" y="3121223"/>
            <a:ext cx="4824536" cy="307777"/>
          </a:xfrm>
          <a:prstGeom prst="rect">
            <a:avLst/>
          </a:prstGeom>
        </p:spPr>
        <p:txBody>
          <a:bodyPr wrap="square">
            <a:spAutoFit/>
          </a:bodyPr>
          <a:lstStyle/>
          <a:p>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4</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、结果可能是局部最小值，而非全局最优值。</a:t>
            </a:r>
          </a:p>
        </p:txBody>
      </p:sp>
    </p:spTree>
    <p:custDataLst>
      <p:tags r:id="rId1"/>
    </p:custDataLst>
    <p:extLst>
      <p:ext uri="{BB962C8B-B14F-4D97-AF65-F5344CB8AC3E}">
        <p14:creationId xmlns:p14="http://schemas.microsoft.com/office/powerpoint/2010/main" val="2067150652"/>
      </p:ext>
    </p:extLst>
  </p:cSld>
  <p:clrMapOvr>
    <a:masterClrMapping/>
  </p:clrMapOvr>
  <p:transition spd="slow">
    <p:wipe dir="d"/>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2"/>
            </p:custDataLst>
          </p:nvPr>
        </p:nvSpPr>
        <p:spPr>
          <a:xfrm>
            <a:off x="838200" y="304800"/>
            <a:ext cx="7406208" cy="531912"/>
          </a:xfrm>
        </p:spPr>
        <p:txBody>
          <a:bodyPr>
            <a:normAutofit fontScale="90000"/>
          </a:bodyPr>
          <a:lstStyle/>
          <a:p>
            <a:r>
              <a:rPr lang="zh-CN" altLang="en-US" dirty="0"/>
              <a:t>梯度下降法在高维空间陷入鞍点</a:t>
            </a:r>
            <a:endParaRPr lang="en-US" dirty="0"/>
          </a:p>
        </p:txBody>
      </p:sp>
      <p:sp>
        <p:nvSpPr>
          <p:cNvPr id="3" name="矩形 2"/>
          <p:cNvSpPr/>
          <p:nvPr/>
        </p:nvSpPr>
        <p:spPr>
          <a:xfrm>
            <a:off x="1259632" y="1369131"/>
            <a:ext cx="7344816" cy="523220"/>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深度神经网络“容易收敛到局部最优”，很可能是一种想象，实际情况是，我们可能从来没有找到过“局部最优”，更别说全局最优了。</a:t>
            </a:r>
          </a:p>
        </p:txBody>
      </p:sp>
      <p:sp>
        <p:nvSpPr>
          <p:cNvPr id="4" name="矩形 3"/>
          <p:cNvSpPr/>
          <p:nvPr/>
        </p:nvSpPr>
        <p:spPr>
          <a:xfrm>
            <a:off x="1259632" y="2204864"/>
            <a:ext cx="7200800" cy="1169551"/>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高维的时候这样的局部极值会更多，指数级的增加，于是优化到全局最优就更难了。然而单变量到多变量一个重要差异是，单变量的时候，</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Hessian</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矩阵只有一个特征值，于是无论这个特征值的符号正负，一个临界点都是局部极值。但是在多变量的时候，</a:t>
            </a:r>
            <a:r>
              <a:rPr lang="en-US" altLang="zh-CN" sz="1400" dirty="0">
                <a:solidFill>
                  <a:schemeClr val="accent6">
                    <a:lumMod val="75000"/>
                  </a:schemeClr>
                </a:solidFill>
                <a:latin typeface="微软雅黑" panose="020B0503020204020204" pitchFamily="34" charset="-122"/>
                <a:ea typeface="微软雅黑" panose="020B0503020204020204" pitchFamily="34" charset="-122"/>
              </a:rPr>
              <a:t>Hessian</a:t>
            </a:r>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有多个不同的特征值，这时候各个特征值就可能会有更复杂的分布，如有正有负的不定型和有多个退化特征值（零特征值）的半定型。</a:t>
            </a:r>
          </a:p>
        </p:txBody>
      </p:sp>
    </p:spTree>
    <p:custDataLst>
      <p:tags r:id="rId1"/>
    </p:custDataLst>
    <p:extLst>
      <p:ext uri="{BB962C8B-B14F-4D97-AF65-F5344CB8AC3E}">
        <p14:creationId xmlns:p14="http://schemas.microsoft.com/office/powerpoint/2010/main" val="4247439977"/>
      </p:ext>
    </p:extLst>
  </p:cSld>
  <p:clrMapOvr>
    <a:masterClrMapping/>
  </p:clrMapOvr>
  <p:transition spd="slow">
    <p:wipe dir="d"/>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s://upload-images.jianshu.io/upload_images/5463699-83b4fe317d911922.jpg?imageMogr2/auto-orient/"/>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251520" y="1196752"/>
            <a:ext cx="8640961" cy="522742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620546" name="Rectangle 2"/>
          <p:cNvSpPr>
            <a:spLocks noGrp="1" noChangeArrowheads="1"/>
          </p:cNvSpPr>
          <p:nvPr>
            <p:ph type="title"/>
            <p:custDataLst>
              <p:tags r:id="rId2"/>
            </p:custDataLst>
          </p:nvPr>
        </p:nvSpPr>
        <p:spPr>
          <a:xfrm>
            <a:off x="395536" y="404664"/>
            <a:ext cx="4343400" cy="504056"/>
          </a:xfrm>
        </p:spPr>
        <p:txBody>
          <a:bodyPr>
            <a:normAutofit fontScale="90000"/>
          </a:bodyPr>
          <a:lstStyle/>
          <a:p>
            <a:pPr>
              <a:defRPr/>
            </a:pPr>
            <a:r>
              <a:rPr lang="zh-CN" altLang="en-US" dirty="0"/>
              <a:t>神经网络的发展历程</a:t>
            </a:r>
            <a:endParaRPr lang="en-US" dirty="0"/>
          </a:p>
        </p:txBody>
      </p:sp>
      <p:sp>
        <p:nvSpPr>
          <p:cNvPr id="4" name="矩形 3"/>
          <p:cNvSpPr/>
          <p:nvPr/>
        </p:nvSpPr>
        <p:spPr>
          <a:xfrm>
            <a:off x="3347864" y="6309320"/>
            <a:ext cx="2664296" cy="338554"/>
          </a:xfrm>
          <a:prstGeom prst="rect">
            <a:avLst/>
          </a:prstGeom>
        </p:spPr>
        <p:txBody>
          <a:bodyPr wrap="square">
            <a:spAutoFit/>
          </a:bodyPr>
          <a:lstStyle/>
          <a:p>
            <a:pPr algn="ctr"/>
            <a:r>
              <a:rPr lang="zh-CN" altLang="en-US" sz="1600" b="1" dirty="0">
                <a:solidFill>
                  <a:schemeClr val="accent6">
                    <a:lumMod val="50000"/>
                  </a:schemeClr>
                </a:solidFill>
                <a:latin typeface="微软雅黑" panose="020B0503020204020204" pitchFamily="34" charset="-122"/>
                <a:ea typeface="微软雅黑" panose="020B0503020204020204" pitchFamily="34" charset="-122"/>
              </a:rPr>
              <a:t>神经网络的发展历程</a:t>
            </a:r>
          </a:p>
        </p:txBody>
      </p:sp>
      <p:sp>
        <p:nvSpPr>
          <p:cNvPr id="5" name="矩形 4"/>
          <p:cNvSpPr/>
          <p:nvPr/>
        </p:nvSpPr>
        <p:spPr>
          <a:xfrm>
            <a:off x="467544" y="1484784"/>
            <a:ext cx="4892427" cy="307777"/>
          </a:xfrm>
          <a:prstGeom prst="rect">
            <a:avLst/>
          </a:prstGeom>
        </p:spPr>
        <p:txBody>
          <a:bodyPr wrap="square">
            <a:spAutoFit/>
          </a:bodyPr>
          <a:lstStyle/>
          <a:p>
            <a:r>
              <a:rPr lang="zh-CN" altLang="en-US" sz="1400" dirty="0">
                <a:solidFill>
                  <a:schemeClr val="accent6">
                    <a:lumMod val="75000"/>
                  </a:schemeClr>
                </a:solidFill>
                <a:latin typeface="微软雅黑" panose="020B0503020204020204" pitchFamily="34" charset="-122"/>
                <a:ea typeface="微软雅黑" panose="020B0503020204020204" pitchFamily="34" charset="-122"/>
              </a:rPr>
              <a:t>工业革命解放了人类的体力，机器学习将解放人类的脑力。</a:t>
            </a:r>
          </a:p>
        </p:txBody>
      </p:sp>
    </p:spTree>
    <p:custDataLst>
      <p:tags r:id="rId1"/>
    </p:custDataLst>
    <p:extLst>
      <p:ext uri="{BB962C8B-B14F-4D97-AF65-F5344CB8AC3E}">
        <p14:creationId xmlns:p14="http://schemas.microsoft.com/office/powerpoint/2010/main" val="195853321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835696" y="288335"/>
            <a:ext cx="7167849" cy="620385"/>
          </a:xfrm>
          <a:prstGeom prst="rect">
            <a:avLst/>
          </a:prstGeom>
          <a:noFill/>
        </p:spPr>
        <p:txBody>
          <a:bodyPr wrap="square" rtlCol="0">
            <a:normAutofit fontScale="55000" lnSpcReduction="20000"/>
          </a:bodyPr>
          <a:lstStyle/>
          <a:p>
            <a:r>
              <a:rPr lang="zh-CN" altLang="en-US" sz="7200" dirty="0"/>
              <a:t>动物和人的大脑如何识别图像</a:t>
            </a:r>
            <a:endParaRPr lang="en-US" sz="7200" dirty="0"/>
          </a:p>
        </p:txBody>
      </p:sp>
      <p:pic>
        <p:nvPicPr>
          <p:cNvPr id="8" name="Picture 7"/>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20753331" flipH="1">
            <a:off x="108261" y="-3142205"/>
            <a:ext cx="2895600" cy="6861081"/>
          </a:xfrm>
          <a:prstGeom prst="rect">
            <a:avLst/>
          </a:prstGeom>
        </p:spPr>
      </p:pic>
      <p:pic>
        <p:nvPicPr>
          <p:cNvPr id="4098" name="Picture 2" descr="http://n1.itc.cn/img8/wb/recom/2016/08/05/147038453281058974.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00336" y="1196752"/>
            <a:ext cx="7320136" cy="5112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65249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043608" y="1340768"/>
            <a:ext cx="7151514" cy="3744416"/>
          </a:xfrm>
          <a:prstGeom prst="rect">
            <a:avLst/>
          </a:prstGeom>
          <a:noFill/>
        </p:spPr>
        <p:txBody>
          <a:bodyPr wrap="square" rtlCol="0">
            <a:normAutofit/>
          </a:bodyPr>
          <a:lstStyle/>
          <a:p>
            <a:pPr algn="ctr"/>
            <a:r>
              <a:rPr lang="en-US" altLang="zh-CN" sz="4000" dirty="0"/>
              <a:t>CNN</a:t>
            </a:r>
            <a:r>
              <a:rPr lang="zh-CN" altLang="en-US" sz="4000" dirty="0"/>
              <a:t>卷积神经网络</a:t>
            </a:r>
            <a:endParaRPr lang="en-US" sz="4000" dirty="0"/>
          </a:p>
        </p:txBody>
      </p:sp>
      <p:pic>
        <p:nvPicPr>
          <p:cNvPr id="9" name="Picture 8"/>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953000" y="0"/>
            <a:ext cx="7765662" cy="16476125"/>
          </a:xfrm>
          <a:prstGeom prst="rect">
            <a:avLst/>
          </a:prstGeom>
        </p:spPr>
      </p:pic>
    </p:spTree>
    <p:extLst>
      <p:ext uri="{BB962C8B-B14F-4D97-AF65-F5344CB8AC3E}">
        <p14:creationId xmlns:p14="http://schemas.microsoft.com/office/powerpoint/2010/main" val="3828442538"/>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8498" name="Rectangle 2"/>
          <p:cNvSpPr>
            <a:spLocks noGrp="1" noChangeArrowheads="1"/>
          </p:cNvSpPr>
          <p:nvPr>
            <p:ph type="title"/>
            <p:custDataLst>
              <p:tags r:id="rId2"/>
            </p:custDataLst>
          </p:nvPr>
        </p:nvSpPr>
        <p:spPr>
          <a:xfrm>
            <a:off x="683568" y="188641"/>
            <a:ext cx="8077200" cy="648072"/>
          </a:xfrm>
        </p:spPr>
        <p:txBody>
          <a:bodyPr>
            <a:normAutofit fontScale="90000"/>
          </a:bodyPr>
          <a:lstStyle/>
          <a:p>
            <a:pPr>
              <a:defRPr/>
            </a:pPr>
            <a:r>
              <a:rPr lang="zh-CN" altLang="en-US" dirty="0"/>
              <a:t>经典</a:t>
            </a:r>
            <a:r>
              <a:rPr lang="en-US" altLang="zh-CN" dirty="0"/>
              <a:t>CNN</a:t>
            </a:r>
            <a:r>
              <a:rPr lang="zh-CN" altLang="en-US" dirty="0"/>
              <a:t>结构图</a:t>
            </a:r>
            <a:endParaRPr lang="en-US" dirty="0"/>
          </a:p>
        </p:txBody>
      </p:sp>
      <p:pic>
        <p:nvPicPr>
          <p:cNvPr id="12290" name="Picture 2" descr="preview"/>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43608" y="928461"/>
            <a:ext cx="7704855" cy="2497141"/>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preview"/>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76933" y="3522687"/>
            <a:ext cx="7771531" cy="3009356"/>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DVSECTIONID" val="yI2DOt6RzRcU51QxdhNewL"/>
</p:tagLst>
</file>

<file path=ppt/tags/tag10.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100.xml><?xml version="1.0" encoding="utf-8"?>
<p:tagLst xmlns:a="http://schemas.openxmlformats.org/drawingml/2006/main" xmlns:r="http://schemas.openxmlformats.org/officeDocument/2006/relationships" xmlns:p="http://schemas.openxmlformats.org/presentationml/2006/main">
  <p:tag name="DVSHAPEID" val="yODdiYQyEGY8EmMcNZ3vZT"/>
</p:tagLst>
</file>

<file path=ppt/tags/tag101.xml><?xml version="1.0" encoding="utf-8"?>
<p:tagLst xmlns:a="http://schemas.openxmlformats.org/drawingml/2006/main" xmlns:r="http://schemas.openxmlformats.org/officeDocument/2006/relationships" xmlns:p="http://schemas.openxmlformats.org/presentationml/2006/main">
  <p:tag name="DVSECTIONID" val="ezdaKHeWyBnZyZ2cDqRSoa"/>
</p:tagLst>
</file>

<file path=ppt/tags/tag102.xml><?xml version="1.0" encoding="utf-8"?>
<p:tagLst xmlns:a="http://schemas.openxmlformats.org/drawingml/2006/main" xmlns:r="http://schemas.openxmlformats.org/officeDocument/2006/relationships" xmlns:p="http://schemas.openxmlformats.org/presentationml/2006/main">
  <p:tag name="DVSHAPEID" val="LRMR96J2MVd0CGe2e5htjk"/>
</p:tagLst>
</file>

<file path=ppt/tags/tag103.xml><?xml version="1.0" encoding="utf-8"?>
<p:tagLst xmlns:a="http://schemas.openxmlformats.org/drawingml/2006/main" xmlns:r="http://schemas.openxmlformats.org/officeDocument/2006/relationships" xmlns:p="http://schemas.openxmlformats.org/presentationml/2006/main">
  <p:tag name="DVSECTIONID" val="bORDfvhHahmpDFmvtYCcVK"/>
</p:tagLst>
</file>

<file path=ppt/tags/tag104.xml><?xml version="1.0" encoding="utf-8"?>
<p:tagLst xmlns:a="http://schemas.openxmlformats.org/drawingml/2006/main" xmlns:r="http://schemas.openxmlformats.org/officeDocument/2006/relationships" xmlns:p="http://schemas.openxmlformats.org/presentationml/2006/main">
  <p:tag name="DVSHAPEID" val="yODdiYQyEGY8EmMcNZ3vZT"/>
</p:tagLst>
</file>

<file path=ppt/tags/tag105.xml><?xml version="1.0" encoding="utf-8"?>
<p:tagLst xmlns:a="http://schemas.openxmlformats.org/drawingml/2006/main" xmlns:r="http://schemas.openxmlformats.org/officeDocument/2006/relationships" xmlns:p="http://schemas.openxmlformats.org/presentationml/2006/main">
  <p:tag name="DVSECTIONID" val="bORDfvhHahmpDFmvtYCcVK"/>
</p:tagLst>
</file>

<file path=ppt/tags/tag106.xml><?xml version="1.0" encoding="utf-8"?>
<p:tagLst xmlns:a="http://schemas.openxmlformats.org/drawingml/2006/main" xmlns:r="http://schemas.openxmlformats.org/officeDocument/2006/relationships" xmlns:p="http://schemas.openxmlformats.org/presentationml/2006/main">
  <p:tag name="DVSHAPEID" val="yODdiYQyEGY8EmMcNZ3vZT"/>
</p:tagLst>
</file>

<file path=ppt/tags/tag107.xml><?xml version="1.0" encoding="utf-8"?>
<p:tagLst xmlns:a="http://schemas.openxmlformats.org/drawingml/2006/main" xmlns:r="http://schemas.openxmlformats.org/officeDocument/2006/relationships" xmlns:p="http://schemas.openxmlformats.org/presentationml/2006/main">
  <p:tag name="DVSECTIONID" val="ezdaKHeWyBnZyZ2cDqRSoa"/>
</p:tagLst>
</file>

<file path=ppt/tags/tag108.xml><?xml version="1.0" encoding="utf-8"?>
<p:tagLst xmlns:a="http://schemas.openxmlformats.org/drawingml/2006/main" xmlns:r="http://schemas.openxmlformats.org/officeDocument/2006/relationships" xmlns:p="http://schemas.openxmlformats.org/presentationml/2006/main">
  <p:tag name="DVSHAPEID" val="LRMR96J2MVd0CGe2e5htjk"/>
</p:tagLst>
</file>

<file path=ppt/tags/tag11.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12.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13.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14.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15.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16.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17.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18.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19.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2.xml><?xml version="1.0" encoding="utf-8"?>
<p:tagLst xmlns:a="http://schemas.openxmlformats.org/drawingml/2006/main" xmlns:r="http://schemas.openxmlformats.org/officeDocument/2006/relationships" xmlns:p="http://schemas.openxmlformats.org/presentationml/2006/main">
  <p:tag name="DVSHAPEID" val="HAGzTPKJNXuuOK4v20iPS7"/>
</p:tagLst>
</file>

<file path=ppt/tags/tag20.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21.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22.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23.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24.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25.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26.xml><?xml version="1.0" encoding="utf-8"?>
<p:tagLst xmlns:a="http://schemas.openxmlformats.org/drawingml/2006/main" xmlns:r="http://schemas.openxmlformats.org/officeDocument/2006/relationships" xmlns:p="http://schemas.openxmlformats.org/presentationml/2006/main">
  <p:tag name="DVSECTIONID" val="gLLkbNYfJYmMS8cGCr6Zqx"/>
</p:tagLst>
</file>

<file path=ppt/tags/tag27.xml><?xml version="1.0" encoding="utf-8"?>
<p:tagLst xmlns:a="http://schemas.openxmlformats.org/drawingml/2006/main" xmlns:r="http://schemas.openxmlformats.org/officeDocument/2006/relationships" xmlns:p="http://schemas.openxmlformats.org/presentationml/2006/main">
  <p:tag name="DVSHAPEID" val="zvrdC8eV6YWWfpMhsRT8jq"/>
</p:tagLst>
</file>

<file path=ppt/tags/tag28.xml><?xml version="1.0" encoding="utf-8"?>
<p:tagLst xmlns:a="http://schemas.openxmlformats.org/drawingml/2006/main" xmlns:r="http://schemas.openxmlformats.org/officeDocument/2006/relationships" xmlns:p="http://schemas.openxmlformats.org/presentationml/2006/main">
  <p:tag name="DVSHAPEID" val="Q5rpkfSAY2XQl9CRvNvPMK"/>
</p:tagLst>
</file>

<file path=ppt/tags/tag29.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3.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30.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31.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32.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33.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34.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35.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36.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37.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38.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39.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4.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40.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41.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42.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43.xml><?xml version="1.0" encoding="utf-8"?>
<p:tagLst xmlns:a="http://schemas.openxmlformats.org/drawingml/2006/main" xmlns:r="http://schemas.openxmlformats.org/officeDocument/2006/relationships" xmlns:p="http://schemas.openxmlformats.org/presentationml/2006/main">
  <p:tag name="DVSECTIONID" val="bORDfvhHahmpDFmvtYCcVK"/>
</p:tagLst>
</file>

<file path=ppt/tags/tag44.xml><?xml version="1.0" encoding="utf-8"?>
<p:tagLst xmlns:a="http://schemas.openxmlformats.org/drawingml/2006/main" xmlns:r="http://schemas.openxmlformats.org/officeDocument/2006/relationships" xmlns:p="http://schemas.openxmlformats.org/presentationml/2006/main">
  <p:tag name="DVSHAPEID" val="yODdiYQyEGY8EmMcNZ3vZT"/>
</p:tagLst>
</file>

<file path=ppt/tags/tag45.xml><?xml version="1.0" encoding="utf-8"?>
<p:tagLst xmlns:a="http://schemas.openxmlformats.org/drawingml/2006/main" xmlns:r="http://schemas.openxmlformats.org/officeDocument/2006/relationships" xmlns:p="http://schemas.openxmlformats.org/presentationml/2006/main">
  <p:tag name="DVSECTIONID" val="bORDfvhHahmpDFmvtYCcVK"/>
</p:tagLst>
</file>

<file path=ppt/tags/tag46.xml><?xml version="1.0" encoding="utf-8"?>
<p:tagLst xmlns:a="http://schemas.openxmlformats.org/drawingml/2006/main" xmlns:r="http://schemas.openxmlformats.org/officeDocument/2006/relationships" xmlns:p="http://schemas.openxmlformats.org/presentationml/2006/main">
  <p:tag name="DVSHAPEID" val="yODdiYQyEGY8EmMcNZ3vZT"/>
</p:tagLst>
</file>

<file path=ppt/tags/tag47.xml><?xml version="1.0" encoding="utf-8"?>
<p:tagLst xmlns:a="http://schemas.openxmlformats.org/drawingml/2006/main" xmlns:r="http://schemas.openxmlformats.org/officeDocument/2006/relationships" xmlns:p="http://schemas.openxmlformats.org/presentationml/2006/main">
  <p:tag name="DVSECTIONID" val="bORDfvhHahmpDFmvtYCcVK"/>
</p:tagLst>
</file>

<file path=ppt/tags/tag48.xml><?xml version="1.0" encoding="utf-8"?>
<p:tagLst xmlns:a="http://schemas.openxmlformats.org/drawingml/2006/main" xmlns:r="http://schemas.openxmlformats.org/officeDocument/2006/relationships" xmlns:p="http://schemas.openxmlformats.org/presentationml/2006/main">
  <p:tag name="DVSHAPEID" val="yODdiYQyEGY8EmMcNZ3vZT"/>
</p:tagLst>
</file>

<file path=ppt/tags/tag49.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5.xml><?xml version="1.0" encoding="utf-8"?>
<p:tagLst xmlns:a="http://schemas.openxmlformats.org/drawingml/2006/main" xmlns:r="http://schemas.openxmlformats.org/officeDocument/2006/relationships" xmlns:p="http://schemas.openxmlformats.org/presentationml/2006/main">
  <p:tag name="DVSECTIONID" val="OOKFAmQ6LnTdkKqqzhwoax"/>
</p:tagLst>
</file>

<file path=ppt/tags/tag50.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51.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52.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53.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54.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55.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56.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57.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58.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59.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6.xml><?xml version="1.0" encoding="utf-8"?>
<p:tagLst xmlns:a="http://schemas.openxmlformats.org/drawingml/2006/main" xmlns:r="http://schemas.openxmlformats.org/officeDocument/2006/relationships" xmlns:p="http://schemas.openxmlformats.org/presentationml/2006/main">
  <p:tag name="DVSHAPEID" val="XuPQogmzKvTp1YV9ymQ2ZW"/>
</p:tagLst>
</file>

<file path=ppt/tags/tag60.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61.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62.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63.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64.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65.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66.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67.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68.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69.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7.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70.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71.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72.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73.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74.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75.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76.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77.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78.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79.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8.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80.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81.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82.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83.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84.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85.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86.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87.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88.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89.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9.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90.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91.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92.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93.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94.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95.xml><?xml version="1.0" encoding="utf-8"?>
<p:tagLst xmlns:a="http://schemas.openxmlformats.org/drawingml/2006/main" xmlns:r="http://schemas.openxmlformats.org/officeDocument/2006/relationships" xmlns:p="http://schemas.openxmlformats.org/presentationml/2006/main">
  <p:tag name="DVSECTIONID" val="FpChuQ9mrn7ncHkUb4wJDg"/>
</p:tagLst>
</file>

<file path=ppt/tags/tag96.xml><?xml version="1.0" encoding="utf-8"?>
<p:tagLst xmlns:a="http://schemas.openxmlformats.org/drawingml/2006/main" xmlns:r="http://schemas.openxmlformats.org/officeDocument/2006/relationships" xmlns:p="http://schemas.openxmlformats.org/presentationml/2006/main">
  <p:tag name="DVSHAPEID" val="gLAHFkz1Wny4DLE3ZEH9AS"/>
</p:tagLst>
</file>

<file path=ppt/tags/tag97.xml><?xml version="1.0" encoding="utf-8"?>
<p:tagLst xmlns:a="http://schemas.openxmlformats.org/drawingml/2006/main" xmlns:r="http://schemas.openxmlformats.org/officeDocument/2006/relationships" xmlns:p="http://schemas.openxmlformats.org/presentationml/2006/main">
  <p:tag name="DVSECTIONID" val="bORDfvhHahmpDFmvtYCcVK"/>
</p:tagLst>
</file>

<file path=ppt/tags/tag98.xml><?xml version="1.0" encoding="utf-8"?>
<p:tagLst xmlns:a="http://schemas.openxmlformats.org/drawingml/2006/main" xmlns:r="http://schemas.openxmlformats.org/officeDocument/2006/relationships" xmlns:p="http://schemas.openxmlformats.org/presentationml/2006/main">
  <p:tag name="DVSHAPEID" val="yODdiYQyEGY8EmMcNZ3vZT"/>
</p:tagLst>
</file>

<file path=ppt/tags/tag99.xml><?xml version="1.0" encoding="utf-8"?>
<p:tagLst xmlns:a="http://schemas.openxmlformats.org/drawingml/2006/main" xmlns:r="http://schemas.openxmlformats.org/officeDocument/2006/relationships" xmlns:p="http://schemas.openxmlformats.org/presentationml/2006/main">
  <p:tag name="DVSECTIONID" val="bORDfvhHahmpDFmvtYCcVK"/>
</p:tagLst>
</file>

<file path=ppt/theme/theme1.xml><?xml version="1.0" encoding="utf-8"?>
<a:theme xmlns:a="http://schemas.openxmlformats.org/drawingml/2006/main" name="Traini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Training</Template>
  <TotalTime>0</TotalTime>
  <Words>5185</Words>
  <Application>Microsoft Office PowerPoint</Application>
  <PresentationFormat>全屏显示(4:3)</PresentationFormat>
  <Paragraphs>402</Paragraphs>
  <Slides>63</Slides>
  <Notes>63</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63</vt:i4>
      </vt:variant>
    </vt:vector>
  </HeadingPairs>
  <TitlesOfParts>
    <vt:vector size="73" baseType="lpstr">
      <vt:lpstr>方正兰亭超细黑简体</vt:lpstr>
      <vt:lpstr>方正姚体</vt:lpstr>
      <vt:lpstr>黑体</vt:lpstr>
      <vt:lpstr>微软雅黑</vt:lpstr>
      <vt:lpstr>微软雅黑 Light</vt:lpstr>
      <vt:lpstr>Arial</vt:lpstr>
      <vt:lpstr>Calibri</vt:lpstr>
      <vt:lpstr>Georgia</vt:lpstr>
      <vt:lpstr>Training</vt:lpstr>
      <vt:lpstr>工作表</vt:lpstr>
      <vt:lpstr>卷积神经网络CNN</vt:lpstr>
      <vt:lpstr>PowerPoint 演示文稿</vt:lpstr>
      <vt:lpstr>请用视觉表达图中的动物是什么？</vt:lpstr>
      <vt:lpstr>PowerPoint 演示文稿</vt:lpstr>
      <vt:lpstr>PowerPoint 演示文稿</vt:lpstr>
      <vt:lpstr>PowerPoint 演示文稿</vt:lpstr>
      <vt:lpstr>PowerPoint 演示文稿</vt:lpstr>
      <vt:lpstr>PowerPoint 演示文稿</vt:lpstr>
      <vt:lpstr>经典CNN结构图</vt:lpstr>
      <vt:lpstr>计算机看到的图片</vt:lpstr>
      <vt:lpstr>CNN卷积神经网络</vt:lpstr>
      <vt:lpstr>CNN卷积神经网络识别图像的过程</vt:lpstr>
      <vt:lpstr>卷积计算-矩阵相同位置相乘求和</vt:lpstr>
      <vt:lpstr>卷积计算-矩阵相同位置相乘求和</vt:lpstr>
      <vt:lpstr>卷积核的通道数</vt:lpstr>
      <vt:lpstr>图像上做卷积的效果</vt:lpstr>
      <vt:lpstr>卷积核是什么？</vt:lpstr>
      <vt:lpstr>卷积计算为什么能检测图像的特征？</vt:lpstr>
      <vt:lpstr>不同的卷积核多角度检测图像特征</vt:lpstr>
      <vt:lpstr>深度卷积核检测图像更高层次的特征</vt:lpstr>
      <vt:lpstr>图像卷积运算的结果</vt:lpstr>
      <vt:lpstr>图像卷积运算的结果</vt:lpstr>
      <vt:lpstr>全连接层-输出预测结果</vt:lpstr>
      <vt:lpstr>全连接层-输出预测结果</vt:lpstr>
      <vt:lpstr>PowerPoint 演示文稿</vt:lpstr>
      <vt:lpstr>内容概述</vt:lpstr>
      <vt:lpstr>训练什么？</vt:lpstr>
      <vt:lpstr>数据拟合</vt:lpstr>
      <vt:lpstr>拟合任意连续函数</vt:lpstr>
      <vt:lpstr>拟合任意连续函数</vt:lpstr>
      <vt:lpstr>拟合任意连续函数</vt:lpstr>
      <vt:lpstr>欠拟合&amp;过拟合</vt:lpstr>
      <vt:lpstr>激活函数</vt:lpstr>
      <vt:lpstr>神经元模型</vt:lpstr>
      <vt:lpstr>数据归一化</vt:lpstr>
      <vt:lpstr>梯度下降法</vt:lpstr>
      <vt:lpstr>梯度下降法相关概念</vt:lpstr>
      <vt:lpstr>梯度下降法</vt:lpstr>
      <vt:lpstr>学习率η</vt:lpstr>
      <vt:lpstr>卷积(Conv)&amp;协相关(Cross-correlation)</vt:lpstr>
      <vt:lpstr>BP反向传播算法-反馈网络误差</vt:lpstr>
      <vt:lpstr>BP反向传播算法-前向计算</vt:lpstr>
      <vt:lpstr>BP反向传播算法-反向传播</vt:lpstr>
      <vt:lpstr>BP反向传播计算过程</vt:lpstr>
      <vt:lpstr>BP反向传播计算过程</vt:lpstr>
      <vt:lpstr>CNN反向传播计算过程</vt:lpstr>
      <vt:lpstr>CNN卷积层反向传播</vt:lpstr>
      <vt:lpstr>CNN卷积层反向传播</vt:lpstr>
      <vt:lpstr>CNN卷积层反向传播</vt:lpstr>
      <vt:lpstr>CNN卷积层反向传播</vt:lpstr>
      <vt:lpstr>CNN卷积层反向传播</vt:lpstr>
      <vt:lpstr>如何训练</vt:lpstr>
      <vt:lpstr>训练的方法</vt:lpstr>
      <vt:lpstr>训练相关概念</vt:lpstr>
      <vt:lpstr>神经网络的本质是什么？</vt:lpstr>
      <vt:lpstr>PowerPoint 演示文稿</vt:lpstr>
      <vt:lpstr>计算机视觉</vt:lpstr>
      <vt:lpstr>计算机视觉</vt:lpstr>
      <vt:lpstr>PowerPoint 演示文稿</vt:lpstr>
      <vt:lpstr>机器学习的本质</vt:lpstr>
      <vt:lpstr>机器学习存在的问题</vt:lpstr>
      <vt:lpstr>梯度下降法在高维空间陷入鞍点</vt:lpstr>
      <vt:lpstr>神经网络的发展历程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2018-07-30T08:45:40Z</dcterms:created>
  <dcterms:modified xsi:type="dcterms:W3CDTF">2021-04-09T13:41:31Z</dcterms:modified>
</cp:coreProperties>
</file>

<file path=docProps/thumbnail.jpeg>
</file>